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9" r:id="rId2"/>
    <p:sldId id="261" r:id="rId3"/>
    <p:sldId id="262" r:id="rId4"/>
    <p:sldId id="263" r:id="rId5"/>
    <p:sldId id="268" r:id="rId6"/>
    <p:sldId id="270" r:id="rId7"/>
    <p:sldId id="269" r:id="rId8"/>
    <p:sldId id="271" r:id="rId9"/>
    <p:sldId id="272" r:id="rId10"/>
    <p:sldId id="273" r:id="rId11"/>
    <p:sldId id="274" r:id="rId12"/>
    <p:sldId id="275" r:id="rId13"/>
    <p:sldId id="279" r:id="rId14"/>
    <p:sldId id="276" r:id="rId15"/>
    <p:sldId id="277" r:id="rId16"/>
    <p:sldId id="278" r:id="rId17"/>
    <p:sldId id="280" r:id="rId18"/>
    <p:sldId id="281" r:id="rId19"/>
    <p:sldId id="282" r:id="rId20"/>
    <p:sldId id="283" r:id="rId21"/>
    <p:sldId id="284" r:id="rId22"/>
  </p:sldIdLst>
  <p:sldSz cx="9902825" cy="6894513"/>
  <p:notesSz cx="6858000" cy="9144000"/>
  <p:defaultTextStyle>
    <a:defPPr>
      <a:defRPr lang="de-DE"/>
    </a:defPPr>
    <a:lvl1pPr marL="0" algn="l" defTabSz="47992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79923" algn="l" defTabSz="47992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59846" algn="l" defTabSz="47992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39769" algn="l" defTabSz="47992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19691" algn="l" defTabSz="47992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399614" algn="l" defTabSz="47992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879537" algn="l" defTabSz="47992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59460" algn="l" defTabSz="47992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839383" algn="l" defTabSz="47992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FA0"/>
    <a:srgbClr val="125D96"/>
    <a:srgbClr val="FF0000"/>
    <a:srgbClr val="2A1642"/>
    <a:srgbClr val="737373"/>
    <a:srgbClr val="666666"/>
    <a:srgbClr val="BFBFBF"/>
    <a:srgbClr val="D9D9D9"/>
    <a:srgbClr val="720323"/>
    <a:srgbClr val="E784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81" autoAdjust="0"/>
    <p:restoredTop sz="88901" autoAdjust="0"/>
  </p:normalViewPr>
  <p:slideViewPr>
    <p:cSldViewPr snapToGrid="0" snapToObjects="1" showGuides="1">
      <p:cViewPr>
        <p:scale>
          <a:sx n="100" d="100"/>
          <a:sy n="100" d="100"/>
        </p:scale>
        <p:origin x="-4096" y="-1360"/>
      </p:cViewPr>
      <p:guideLst>
        <p:guide orient="horz" pos="3535"/>
        <p:guide orient="horz" pos="4055"/>
        <p:guide orient="horz" pos="290"/>
        <p:guide orient="horz" pos="765"/>
        <p:guide orient="horz" pos="1224"/>
        <p:guide orient="horz" pos="2088"/>
        <p:guide orient="horz" pos="2216"/>
        <p:guide orient="horz" pos="1037"/>
        <p:guide pos="583"/>
        <p:guide pos="5953"/>
        <p:guide pos="3211"/>
        <p:guide pos="28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07DC38-94F5-9547-9680-E38E727ABBDD}" type="datetimeFigureOut">
              <a:rPr lang="de-DE" smtClean="0"/>
              <a:pPr/>
              <a:t>14.01.15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5E247E-7341-4940-92C6-C865B9847900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60022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E23DCB-DC38-2E45-8B8D-293CB920D6F9}" type="datetimeFigureOut">
              <a:rPr lang="de-DE" smtClean="0"/>
              <a:pPr/>
              <a:t>14.01.15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66788" y="685800"/>
            <a:ext cx="49244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692928-3139-B249-93FA-0725BACF3768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6219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92928-3139-B249-93FA-0725BACF3768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67432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92928-3139-B249-93FA-0725BACF3768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22658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92928-3139-B249-93FA-0725BACF3768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30745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92928-3139-B249-93FA-0725BACF3768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53152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92928-3139-B249-93FA-0725BACF3768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08479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92928-3139-B249-93FA-0725BACF3768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193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92928-3139-B249-93FA-0725BACF3768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08324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92928-3139-B249-93FA-0725BACF3768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9418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92928-3139-B249-93FA-0725BACF3768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9622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92928-3139-B249-93FA-0725BACF3768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31428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92928-3139-B249-93FA-0725BACF3768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98193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92928-3139-B249-93FA-0725BACF3768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58543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92928-3139-B249-93FA-0725BACF3768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5915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92928-3139-B249-93FA-0725BACF3768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04119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92928-3139-B249-93FA-0725BACF3768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4313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92928-3139-B249-93FA-0725BACF3768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8637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42712" y="2141768"/>
            <a:ext cx="8417401" cy="1477852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485424" y="3906891"/>
            <a:ext cx="6931978" cy="176193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799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59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397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19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99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79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59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393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A53A9-7910-454B-85DB-727954583411}" type="datetimeFigureOut">
              <a:rPr lang="de-DE" smtClean="0"/>
              <a:pPr/>
              <a:t>14.01.15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087A6-6F81-F840-92C2-AB8D20286ABD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9520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A53A9-7910-454B-85DB-727954583411}" type="datetimeFigureOut">
              <a:rPr lang="de-DE" smtClean="0"/>
              <a:pPr/>
              <a:t>14.01.15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087A6-6F81-F840-92C2-AB8D20286ABD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6281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776125" y="277696"/>
            <a:ext cx="2412094" cy="5914598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36404" y="277696"/>
            <a:ext cx="7074675" cy="5914598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A53A9-7910-454B-85DB-727954583411}" type="datetimeFigureOut">
              <a:rPr lang="de-DE" smtClean="0"/>
              <a:pPr/>
              <a:t>14.01.15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087A6-6F81-F840-92C2-AB8D20286ABD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5938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A53A9-7910-454B-85DB-727954583411}" type="datetimeFigureOut">
              <a:rPr lang="de-DE" smtClean="0"/>
              <a:pPr/>
              <a:t>14.01.15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087A6-6F81-F840-92C2-AB8D20286ABD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6784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2255" y="4430363"/>
            <a:ext cx="8417401" cy="1369327"/>
          </a:xfrm>
        </p:spPr>
        <p:txBody>
          <a:bodyPr anchor="t"/>
          <a:lstStyle>
            <a:lvl1pPr algn="l">
              <a:defRPr sz="42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82255" y="2922189"/>
            <a:ext cx="8417401" cy="1508174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7992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5984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3976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196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39961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8795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3594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83938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A53A9-7910-454B-85DB-727954583411}" type="datetimeFigureOut">
              <a:rPr lang="de-DE" smtClean="0"/>
              <a:pPr/>
              <a:t>14.01.15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087A6-6F81-F840-92C2-AB8D20286ABD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1576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36404" y="1616700"/>
            <a:ext cx="4743385" cy="457559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444835" y="1616700"/>
            <a:ext cx="4743384" cy="457559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A53A9-7910-454B-85DB-727954583411}" type="datetimeFigureOut">
              <a:rPr lang="de-DE" smtClean="0"/>
              <a:pPr/>
              <a:t>14.01.15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087A6-6F81-F840-92C2-AB8D20286ABD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4229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141" y="276100"/>
            <a:ext cx="8912543" cy="1149086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95141" y="1543286"/>
            <a:ext cx="4375467" cy="643168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9923" indent="0">
              <a:buNone/>
              <a:defRPr sz="2100" b="1"/>
            </a:lvl2pPr>
            <a:lvl3pPr marL="959846" indent="0">
              <a:buNone/>
              <a:defRPr sz="1900" b="1"/>
            </a:lvl3pPr>
            <a:lvl4pPr marL="1439769" indent="0">
              <a:buNone/>
              <a:defRPr sz="1700" b="1"/>
            </a:lvl4pPr>
            <a:lvl5pPr marL="1919691" indent="0">
              <a:buNone/>
              <a:defRPr sz="1700" b="1"/>
            </a:lvl5pPr>
            <a:lvl6pPr marL="2399614" indent="0">
              <a:buNone/>
              <a:defRPr sz="1700" b="1"/>
            </a:lvl6pPr>
            <a:lvl7pPr marL="2879537" indent="0">
              <a:buNone/>
              <a:defRPr sz="1700" b="1"/>
            </a:lvl7pPr>
            <a:lvl8pPr marL="3359460" indent="0">
              <a:buNone/>
              <a:defRPr sz="1700" b="1"/>
            </a:lvl8pPr>
            <a:lvl9pPr marL="3839383" indent="0">
              <a:buNone/>
              <a:defRPr sz="17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5141" y="2186454"/>
            <a:ext cx="4375467" cy="3972325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030498" y="1543286"/>
            <a:ext cx="4377186" cy="643168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9923" indent="0">
              <a:buNone/>
              <a:defRPr sz="2100" b="1"/>
            </a:lvl2pPr>
            <a:lvl3pPr marL="959846" indent="0">
              <a:buNone/>
              <a:defRPr sz="1900" b="1"/>
            </a:lvl3pPr>
            <a:lvl4pPr marL="1439769" indent="0">
              <a:buNone/>
              <a:defRPr sz="1700" b="1"/>
            </a:lvl4pPr>
            <a:lvl5pPr marL="1919691" indent="0">
              <a:buNone/>
              <a:defRPr sz="1700" b="1"/>
            </a:lvl5pPr>
            <a:lvl6pPr marL="2399614" indent="0">
              <a:buNone/>
              <a:defRPr sz="1700" b="1"/>
            </a:lvl6pPr>
            <a:lvl7pPr marL="2879537" indent="0">
              <a:buNone/>
              <a:defRPr sz="1700" b="1"/>
            </a:lvl7pPr>
            <a:lvl8pPr marL="3359460" indent="0">
              <a:buNone/>
              <a:defRPr sz="1700" b="1"/>
            </a:lvl8pPr>
            <a:lvl9pPr marL="3839383" indent="0">
              <a:buNone/>
              <a:defRPr sz="17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030498" y="2186454"/>
            <a:ext cx="4377186" cy="3972325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A53A9-7910-454B-85DB-727954583411}" type="datetimeFigureOut">
              <a:rPr lang="de-DE" smtClean="0"/>
              <a:pPr/>
              <a:t>14.01.15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087A6-6F81-F840-92C2-AB8D20286ABD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8384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A53A9-7910-454B-85DB-727954583411}" type="datetimeFigureOut">
              <a:rPr lang="de-DE" smtClean="0"/>
              <a:pPr/>
              <a:t>14.01.15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087A6-6F81-F840-92C2-AB8D20286ABD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5530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A53A9-7910-454B-85DB-727954583411}" type="datetimeFigureOut">
              <a:rPr lang="de-DE" smtClean="0"/>
              <a:pPr/>
              <a:t>14.01.15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087A6-6F81-F840-92C2-AB8D20286ABD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1331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142" y="274504"/>
            <a:ext cx="3257961" cy="1168237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71730" y="274504"/>
            <a:ext cx="5535954" cy="5884276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95142" y="1442741"/>
            <a:ext cx="3257961" cy="4716039"/>
          </a:xfrm>
        </p:spPr>
        <p:txBody>
          <a:bodyPr/>
          <a:lstStyle>
            <a:lvl1pPr marL="0" indent="0">
              <a:buNone/>
              <a:defRPr sz="1500"/>
            </a:lvl1pPr>
            <a:lvl2pPr marL="479923" indent="0">
              <a:buNone/>
              <a:defRPr sz="1300"/>
            </a:lvl2pPr>
            <a:lvl3pPr marL="959846" indent="0">
              <a:buNone/>
              <a:defRPr sz="1000"/>
            </a:lvl3pPr>
            <a:lvl4pPr marL="1439769" indent="0">
              <a:buNone/>
              <a:defRPr sz="900"/>
            </a:lvl4pPr>
            <a:lvl5pPr marL="1919691" indent="0">
              <a:buNone/>
              <a:defRPr sz="900"/>
            </a:lvl5pPr>
            <a:lvl6pPr marL="2399614" indent="0">
              <a:buNone/>
              <a:defRPr sz="900"/>
            </a:lvl6pPr>
            <a:lvl7pPr marL="2879537" indent="0">
              <a:buNone/>
              <a:defRPr sz="900"/>
            </a:lvl7pPr>
            <a:lvl8pPr marL="3359460" indent="0">
              <a:buNone/>
              <a:defRPr sz="900"/>
            </a:lvl8pPr>
            <a:lvl9pPr marL="3839383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A53A9-7910-454B-85DB-727954583411}" type="datetimeFigureOut">
              <a:rPr lang="de-DE" smtClean="0"/>
              <a:pPr/>
              <a:t>14.01.15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087A6-6F81-F840-92C2-AB8D20286ABD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6715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41023" y="4826159"/>
            <a:ext cx="5941695" cy="569755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941023" y="616037"/>
            <a:ext cx="5941695" cy="4136708"/>
          </a:xfrm>
        </p:spPr>
        <p:txBody>
          <a:bodyPr/>
          <a:lstStyle>
            <a:lvl1pPr marL="0" indent="0">
              <a:buNone/>
              <a:defRPr sz="3400"/>
            </a:lvl1pPr>
            <a:lvl2pPr marL="479923" indent="0">
              <a:buNone/>
              <a:defRPr sz="2900"/>
            </a:lvl2pPr>
            <a:lvl3pPr marL="959846" indent="0">
              <a:buNone/>
              <a:defRPr sz="2500"/>
            </a:lvl3pPr>
            <a:lvl4pPr marL="1439769" indent="0">
              <a:buNone/>
              <a:defRPr sz="2100"/>
            </a:lvl4pPr>
            <a:lvl5pPr marL="1919691" indent="0">
              <a:buNone/>
              <a:defRPr sz="2100"/>
            </a:lvl5pPr>
            <a:lvl6pPr marL="2399614" indent="0">
              <a:buNone/>
              <a:defRPr sz="2100"/>
            </a:lvl6pPr>
            <a:lvl7pPr marL="2879537" indent="0">
              <a:buNone/>
              <a:defRPr sz="2100"/>
            </a:lvl7pPr>
            <a:lvl8pPr marL="3359460" indent="0">
              <a:buNone/>
              <a:defRPr sz="2100"/>
            </a:lvl8pPr>
            <a:lvl9pPr marL="3839383" indent="0">
              <a:buNone/>
              <a:defRPr sz="21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941023" y="5395915"/>
            <a:ext cx="5941695" cy="809147"/>
          </a:xfrm>
        </p:spPr>
        <p:txBody>
          <a:bodyPr/>
          <a:lstStyle>
            <a:lvl1pPr marL="0" indent="0">
              <a:buNone/>
              <a:defRPr sz="1500"/>
            </a:lvl1pPr>
            <a:lvl2pPr marL="479923" indent="0">
              <a:buNone/>
              <a:defRPr sz="1300"/>
            </a:lvl2pPr>
            <a:lvl3pPr marL="959846" indent="0">
              <a:buNone/>
              <a:defRPr sz="1000"/>
            </a:lvl3pPr>
            <a:lvl4pPr marL="1439769" indent="0">
              <a:buNone/>
              <a:defRPr sz="900"/>
            </a:lvl4pPr>
            <a:lvl5pPr marL="1919691" indent="0">
              <a:buNone/>
              <a:defRPr sz="900"/>
            </a:lvl5pPr>
            <a:lvl6pPr marL="2399614" indent="0">
              <a:buNone/>
              <a:defRPr sz="900"/>
            </a:lvl6pPr>
            <a:lvl7pPr marL="2879537" indent="0">
              <a:buNone/>
              <a:defRPr sz="900"/>
            </a:lvl7pPr>
            <a:lvl8pPr marL="3359460" indent="0">
              <a:buNone/>
              <a:defRPr sz="900"/>
            </a:lvl8pPr>
            <a:lvl9pPr marL="3839383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A53A9-7910-454B-85DB-727954583411}" type="datetimeFigureOut">
              <a:rPr lang="de-DE" smtClean="0"/>
              <a:pPr/>
              <a:t>14.01.15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087A6-6F81-F840-92C2-AB8D20286ABD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234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BF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95141" y="276100"/>
            <a:ext cx="8912543" cy="1149086"/>
          </a:xfrm>
          <a:prstGeom prst="rect">
            <a:avLst/>
          </a:prstGeom>
        </p:spPr>
        <p:txBody>
          <a:bodyPr vert="horz" lIns="95985" tIns="47992" rIns="95985" bIns="47992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95141" y="1608720"/>
            <a:ext cx="8912543" cy="4550060"/>
          </a:xfrm>
          <a:prstGeom prst="rect">
            <a:avLst/>
          </a:prstGeom>
        </p:spPr>
        <p:txBody>
          <a:bodyPr vert="horz" lIns="95985" tIns="47992" rIns="95985" bIns="47992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95141" y="6390193"/>
            <a:ext cx="2310659" cy="367069"/>
          </a:xfrm>
          <a:prstGeom prst="rect">
            <a:avLst/>
          </a:prstGeom>
        </p:spPr>
        <p:txBody>
          <a:bodyPr vert="horz" lIns="95985" tIns="47992" rIns="95985" bIns="47992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A53A9-7910-454B-85DB-727954583411}" type="datetimeFigureOut">
              <a:rPr lang="de-DE" smtClean="0"/>
              <a:pPr/>
              <a:t>14.01.15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383465" y="6390193"/>
            <a:ext cx="3135895" cy="367069"/>
          </a:xfrm>
          <a:prstGeom prst="rect">
            <a:avLst/>
          </a:prstGeom>
        </p:spPr>
        <p:txBody>
          <a:bodyPr vert="horz" lIns="95985" tIns="47992" rIns="95985" bIns="47992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097025" y="6390193"/>
            <a:ext cx="2310659" cy="367069"/>
          </a:xfrm>
          <a:prstGeom prst="rect">
            <a:avLst/>
          </a:prstGeom>
        </p:spPr>
        <p:txBody>
          <a:bodyPr vert="horz" lIns="95985" tIns="47992" rIns="95985" bIns="47992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087A6-6F81-F840-92C2-AB8D20286ABD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763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79923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9942" indent="-359942" algn="l" defTabSz="479923" rtl="0" eaLnBrk="1" latinLnBrk="0" hangingPunct="1">
        <a:spcBef>
          <a:spcPct val="20000"/>
        </a:spcBef>
        <a:buFont typeface="Arial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779875" indent="-299952" algn="l" defTabSz="479923" rtl="0" eaLnBrk="1" latinLnBrk="0" hangingPunct="1">
        <a:spcBef>
          <a:spcPct val="20000"/>
        </a:spcBef>
        <a:buFont typeface="Arial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99807" indent="-239961" algn="l" defTabSz="479923" rtl="0" eaLnBrk="1" latinLnBrk="0" hangingPunct="1">
        <a:spcBef>
          <a:spcPct val="20000"/>
        </a:spcBef>
        <a:buFont typeface="Arial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79730" indent="-239961" algn="l" defTabSz="479923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59653" indent="-239961" algn="l" defTabSz="479923" rtl="0" eaLnBrk="1" latinLnBrk="0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39576" indent="-239961" algn="l" defTabSz="479923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19498" indent="-239961" algn="l" defTabSz="479923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599421" indent="-239961" algn="l" defTabSz="479923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79344" indent="-239961" algn="l" defTabSz="479923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7992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9923" algn="l" defTabSz="47992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9846" algn="l" defTabSz="47992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39769" algn="l" defTabSz="47992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19691" algn="l" defTabSz="47992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99614" algn="l" defTabSz="47992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79537" algn="l" defTabSz="47992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59460" algn="l" defTabSz="47992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39383" algn="l" defTabSz="47992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emf"/><Relationship Id="rId5" Type="http://schemas.openxmlformats.org/officeDocument/2006/relationships/image" Target="../media/image17.emf"/><Relationship Id="rId6" Type="http://schemas.openxmlformats.org/officeDocument/2006/relationships/image" Target="../media/image18.emf"/><Relationship Id="rId7" Type="http://schemas.openxmlformats.org/officeDocument/2006/relationships/image" Target="../media/image19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emf"/><Relationship Id="rId3" Type="http://schemas.openxmlformats.org/officeDocument/2006/relationships/image" Target="../media/image20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5KZKqMFyG8" TargetMode="External"/><Relationship Id="rId4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5" Type="http://schemas.openxmlformats.org/officeDocument/2006/relationships/image" Target="../media/image8.emf"/><Relationship Id="rId6" Type="http://schemas.openxmlformats.org/officeDocument/2006/relationships/image" Target="../media/image9.png"/><Relationship Id="rId7" Type="http://schemas.openxmlformats.org/officeDocument/2006/relationships/image" Target="../media/image10.emf"/><Relationship Id="rId8" Type="http://schemas.openxmlformats.org/officeDocument/2006/relationships/image" Target="../media/image11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2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452438" y="460375"/>
            <a:ext cx="8997950" cy="427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300"/>
              </a:lnSpc>
            </a:pPr>
            <a:r>
              <a:rPr lang="de-DE" sz="2900" b="1" dirty="0" smtClean="0">
                <a:solidFill>
                  <a:srgbClr val="005FA0"/>
                </a:solidFill>
                <a:latin typeface="Verdana"/>
                <a:cs typeface="Verdana"/>
              </a:rPr>
              <a:t>Warum heute noch </a:t>
            </a:r>
            <a:r>
              <a:rPr lang="de-DE" sz="2900" b="1" i="1" dirty="0" smtClean="0">
                <a:solidFill>
                  <a:srgbClr val="125D96"/>
                </a:solidFill>
                <a:latin typeface="Verdana"/>
                <a:cs typeface="Verdana"/>
              </a:rPr>
              <a:t>Das Kapital </a:t>
            </a:r>
            <a:r>
              <a:rPr lang="de-DE" sz="2900" b="1" dirty="0" smtClean="0">
                <a:solidFill>
                  <a:srgbClr val="005FA0"/>
                </a:solidFill>
                <a:latin typeface="Verdana"/>
                <a:cs typeface="Verdana"/>
              </a:rPr>
              <a:t>lesen?</a:t>
            </a:r>
            <a:endParaRPr lang="de-DE" sz="2500" b="1" dirty="0">
              <a:solidFill>
                <a:srgbClr val="005FA0"/>
              </a:solidFill>
              <a:latin typeface="Verdana"/>
              <a:cs typeface="Verdana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450850" y="2954389"/>
            <a:ext cx="8999538" cy="10464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000"/>
              </a:lnSpc>
              <a:buClr>
                <a:srgbClr val="005FA0"/>
              </a:buClr>
              <a:buSzPct val="110000"/>
              <a:buFont typeface="Wingdings" charset="2"/>
              <a:buChar char=""/>
            </a:pPr>
            <a:r>
              <a:rPr lang="de-DE" sz="1700" dirty="0" smtClean="0">
                <a:solidFill>
                  <a:srgbClr val="005FA0"/>
                </a:solidFill>
                <a:latin typeface="Verdana"/>
                <a:cs typeface="Verdana"/>
              </a:rPr>
              <a:t> Gegenstand </a:t>
            </a:r>
            <a:r>
              <a:rPr lang="de-DE" sz="1700" dirty="0">
                <a:solidFill>
                  <a:srgbClr val="005FA0"/>
                </a:solidFill>
                <a:latin typeface="Verdana"/>
                <a:cs typeface="Verdana"/>
              </a:rPr>
              <a:t>ist die kapitalistische Produktionsweise «in ihrem </a:t>
            </a:r>
            <a:r>
              <a:rPr lang="de-DE" sz="1700" dirty="0" smtClean="0">
                <a:solidFill>
                  <a:srgbClr val="005FA0"/>
                </a:solidFill>
                <a:latin typeface="Verdana"/>
                <a:cs typeface="Verdana"/>
              </a:rPr>
              <a:t>idealen</a:t>
            </a:r>
            <a:br>
              <a:rPr lang="de-DE" sz="1700" dirty="0" smtClean="0">
                <a:solidFill>
                  <a:srgbClr val="005FA0"/>
                </a:solidFill>
                <a:latin typeface="Verdana"/>
                <a:cs typeface="Verdana"/>
              </a:rPr>
            </a:br>
            <a:r>
              <a:rPr lang="de-DE" sz="1700" dirty="0" smtClean="0">
                <a:solidFill>
                  <a:srgbClr val="005FA0"/>
                </a:solidFill>
                <a:latin typeface="Verdana"/>
                <a:cs typeface="Verdana"/>
              </a:rPr>
              <a:t> Durchschnitt</a:t>
            </a:r>
            <a:r>
              <a:rPr lang="de-DE" altLang="ja-JP" sz="1700" dirty="0">
                <a:solidFill>
                  <a:srgbClr val="005FA0"/>
                </a:solidFill>
                <a:latin typeface="Verdana"/>
                <a:cs typeface="Verdana"/>
              </a:rPr>
              <a:t>»</a:t>
            </a:r>
            <a:r>
              <a:rPr lang="de-DE" sz="1700" dirty="0">
                <a:solidFill>
                  <a:srgbClr val="005FA0"/>
                </a:solidFill>
                <a:latin typeface="Verdana"/>
                <a:cs typeface="Verdana"/>
              </a:rPr>
              <a:t> (MEW 25: 839), aber: Kapitalismus existiert immer nur </a:t>
            </a:r>
            <a:r>
              <a:rPr lang="de-DE" sz="1700" dirty="0" smtClean="0">
                <a:solidFill>
                  <a:srgbClr val="005FA0"/>
                </a:solidFill>
                <a:latin typeface="Verdana"/>
                <a:cs typeface="Verdana"/>
              </a:rPr>
              <a:t/>
            </a:r>
            <a:br>
              <a:rPr lang="de-DE" sz="1700" dirty="0" smtClean="0">
                <a:solidFill>
                  <a:srgbClr val="005FA0"/>
                </a:solidFill>
                <a:latin typeface="Verdana"/>
                <a:cs typeface="Verdana"/>
              </a:rPr>
            </a:br>
            <a:r>
              <a:rPr lang="de-DE" sz="1700" dirty="0" smtClean="0">
                <a:solidFill>
                  <a:srgbClr val="005FA0"/>
                </a:solidFill>
                <a:latin typeface="Verdana"/>
                <a:cs typeface="Verdana"/>
              </a:rPr>
              <a:t> in historisch</a:t>
            </a:r>
            <a:r>
              <a:rPr lang="de-DE" sz="1700" dirty="0">
                <a:solidFill>
                  <a:srgbClr val="005FA0"/>
                </a:solidFill>
                <a:latin typeface="Verdana"/>
                <a:cs typeface="Verdana"/>
              </a:rPr>
              <a:t>-konkreten Ausprägungen. Die </a:t>
            </a:r>
            <a:r>
              <a:rPr lang="de-DE" sz="1700" dirty="0" err="1" smtClean="0">
                <a:solidFill>
                  <a:srgbClr val="005FA0"/>
                </a:solidFill>
                <a:latin typeface="Verdana"/>
                <a:cs typeface="Verdana"/>
              </a:rPr>
              <a:t>Marxsche</a:t>
            </a:r>
            <a:r>
              <a:rPr lang="de-DE" sz="1700" dirty="0" smtClean="0">
                <a:solidFill>
                  <a:srgbClr val="005FA0"/>
                </a:solidFill>
                <a:latin typeface="Verdana"/>
                <a:cs typeface="Verdana"/>
              </a:rPr>
              <a:t> </a:t>
            </a:r>
            <a:r>
              <a:rPr lang="de-DE" sz="1700" dirty="0">
                <a:solidFill>
                  <a:srgbClr val="005FA0"/>
                </a:solidFill>
                <a:latin typeface="Verdana"/>
                <a:cs typeface="Verdana"/>
              </a:rPr>
              <a:t>Analyse bewegt </a:t>
            </a:r>
            <a:r>
              <a:rPr lang="de-DE" sz="1700" dirty="0" smtClean="0">
                <a:solidFill>
                  <a:srgbClr val="005FA0"/>
                </a:solidFill>
                <a:latin typeface="Verdana"/>
                <a:cs typeface="Verdana"/>
              </a:rPr>
              <a:t/>
            </a:r>
            <a:br>
              <a:rPr lang="de-DE" sz="1700" dirty="0" smtClean="0">
                <a:solidFill>
                  <a:srgbClr val="005FA0"/>
                </a:solidFill>
                <a:latin typeface="Verdana"/>
                <a:cs typeface="Verdana"/>
              </a:rPr>
            </a:br>
            <a:r>
              <a:rPr lang="de-DE" sz="1700" dirty="0" smtClean="0">
                <a:solidFill>
                  <a:srgbClr val="005FA0"/>
                </a:solidFill>
                <a:latin typeface="Verdana"/>
                <a:cs typeface="Verdana"/>
              </a:rPr>
              <a:t> sich auf </a:t>
            </a:r>
            <a:r>
              <a:rPr lang="de-DE" sz="1700" dirty="0">
                <a:solidFill>
                  <a:srgbClr val="005FA0"/>
                </a:solidFill>
                <a:latin typeface="Verdana"/>
                <a:cs typeface="Verdana"/>
              </a:rPr>
              <a:t>einer abstrakten Ebene.</a:t>
            </a:r>
            <a:endParaRPr lang="de-DE" sz="1700" dirty="0">
              <a:solidFill>
                <a:srgbClr val="005FA0"/>
              </a:solidFill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450850" y="1607415"/>
            <a:ext cx="2982819" cy="2616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449263">
              <a:lnSpc>
                <a:spcPts val="2000"/>
              </a:lnSpc>
              <a:buSzPct val="54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1700" b="1" dirty="0" smtClean="0">
                <a:solidFill>
                  <a:srgbClr val="005FA0"/>
                </a:solidFill>
                <a:latin typeface="Verdana"/>
                <a:cs typeface="Verdana"/>
              </a:rPr>
              <a:t>Weil es brandaktuell ist!</a:t>
            </a:r>
            <a:endParaRPr lang="de-DE" sz="1700" b="1" dirty="0">
              <a:solidFill>
                <a:srgbClr val="005FA0"/>
              </a:solidFill>
              <a:latin typeface="Verdana"/>
              <a:cs typeface="Verdana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454025" y="1875358"/>
            <a:ext cx="8997950" cy="2616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449263">
              <a:lnSpc>
                <a:spcPts val="2000"/>
              </a:lnSpc>
              <a:buSzPct val="54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1700" dirty="0">
                <a:solidFill>
                  <a:srgbClr val="005FA0"/>
                </a:solidFill>
                <a:latin typeface="Verdana"/>
                <a:cs typeface="Verdana"/>
              </a:rPr>
              <a:t>Marx stellt sich die Frage: Was macht den Kapitalismus zum Kapitalismus?</a:t>
            </a:r>
          </a:p>
        </p:txBody>
      </p:sp>
      <p:sp>
        <p:nvSpPr>
          <p:cNvPr id="13" name="Rechteck 12"/>
          <p:cNvSpPr/>
          <p:nvPr/>
        </p:nvSpPr>
        <p:spPr>
          <a:xfrm>
            <a:off x="450850" y="4423990"/>
            <a:ext cx="662541" cy="2616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449263">
              <a:lnSpc>
                <a:spcPts val="2000"/>
              </a:lnSpc>
              <a:buSzPct val="54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1700" b="1" dirty="0">
                <a:solidFill>
                  <a:srgbClr val="005FA0"/>
                </a:solidFill>
                <a:latin typeface="Verdana"/>
                <a:cs typeface="Verdana"/>
              </a:rPr>
              <a:t>Aber:</a:t>
            </a:r>
          </a:p>
        </p:txBody>
      </p:sp>
      <p:sp>
        <p:nvSpPr>
          <p:cNvPr id="14" name="Rechteck 13"/>
          <p:cNvSpPr/>
          <p:nvPr/>
        </p:nvSpPr>
        <p:spPr>
          <a:xfrm>
            <a:off x="450850" y="4690705"/>
            <a:ext cx="8999538" cy="2616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449263">
              <a:lnSpc>
                <a:spcPts val="2000"/>
              </a:lnSpc>
              <a:buSzPct val="54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1700" dirty="0">
                <a:solidFill>
                  <a:srgbClr val="005FA0"/>
                </a:solidFill>
                <a:latin typeface="Verdana"/>
                <a:cs typeface="Verdana"/>
              </a:rPr>
              <a:t>Es gibt verschiedene Lesarten des </a:t>
            </a:r>
            <a:r>
              <a:rPr lang="de-DE" sz="1700" i="1" dirty="0">
                <a:solidFill>
                  <a:srgbClr val="125D96"/>
                </a:solidFill>
                <a:latin typeface="Verdana"/>
                <a:cs typeface="Verdana"/>
              </a:rPr>
              <a:t>Kapital</a:t>
            </a:r>
            <a:r>
              <a:rPr lang="de-DE" sz="1700" dirty="0">
                <a:solidFill>
                  <a:srgbClr val="125D96"/>
                </a:solidFill>
                <a:latin typeface="Verdana"/>
                <a:cs typeface="Verdana"/>
              </a:rPr>
              <a:t> </a:t>
            </a:r>
            <a:r>
              <a:rPr lang="de-DE" sz="1700" dirty="0">
                <a:solidFill>
                  <a:srgbClr val="005FA0"/>
                </a:solidFill>
                <a:latin typeface="Verdana"/>
                <a:cs typeface="Verdana"/>
              </a:rPr>
              <a:t>– jeweils als Antwort auf die </a:t>
            </a:r>
            <a:r>
              <a:rPr lang="de-DE" sz="1700" dirty="0" smtClean="0">
                <a:solidFill>
                  <a:srgbClr val="005FA0"/>
                </a:solidFill>
                <a:latin typeface="Verdana"/>
                <a:cs typeface="Verdana"/>
              </a:rPr>
              <a:t>Frage:</a:t>
            </a:r>
            <a:endParaRPr lang="de-DE" sz="1700" dirty="0">
              <a:solidFill>
                <a:srgbClr val="005FA0"/>
              </a:solidFill>
              <a:latin typeface="Verdana"/>
              <a:cs typeface="Verdana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450850" y="2283211"/>
            <a:ext cx="9680575" cy="5232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5750" indent="-285750" defTabSz="449263">
              <a:lnSpc>
                <a:spcPts val="2000"/>
              </a:lnSpc>
              <a:buClr>
                <a:srgbClr val="005FA0"/>
              </a:buClr>
              <a:buSzPct val="110000"/>
              <a:buFont typeface="Wingdings" charset="2"/>
              <a:buChar char="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1700" dirty="0" smtClean="0">
                <a:solidFill>
                  <a:srgbClr val="005FA0"/>
                </a:solidFill>
                <a:latin typeface="Verdana"/>
                <a:cs typeface="Verdana"/>
              </a:rPr>
              <a:t> Er </a:t>
            </a:r>
            <a:r>
              <a:rPr lang="de-DE" sz="1700" dirty="0">
                <a:solidFill>
                  <a:srgbClr val="005FA0"/>
                </a:solidFill>
                <a:latin typeface="Verdana"/>
                <a:cs typeface="Verdana"/>
              </a:rPr>
              <a:t>untersucht nicht ein Land (</a:t>
            </a:r>
            <a:r>
              <a:rPr lang="de-DE" sz="1700" dirty="0" smtClean="0">
                <a:solidFill>
                  <a:srgbClr val="005FA0"/>
                </a:solidFill>
                <a:latin typeface="Verdana"/>
                <a:cs typeface="Verdana"/>
              </a:rPr>
              <a:t>z.</a:t>
            </a:r>
            <a:r>
              <a:rPr lang="de-DE" sz="1700" spc="-300" dirty="0" smtClean="0">
                <a:solidFill>
                  <a:srgbClr val="005FA0"/>
                </a:solidFill>
                <a:latin typeface="Verdana"/>
                <a:cs typeface="Verdana"/>
              </a:rPr>
              <a:t> </a:t>
            </a:r>
            <a:r>
              <a:rPr lang="de-DE" sz="1700" dirty="0" smtClean="0">
                <a:solidFill>
                  <a:srgbClr val="005FA0"/>
                </a:solidFill>
                <a:latin typeface="Verdana"/>
                <a:cs typeface="Verdana"/>
              </a:rPr>
              <a:t>B</a:t>
            </a:r>
            <a:r>
              <a:rPr lang="de-DE" sz="1700" dirty="0">
                <a:solidFill>
                  <a:srgbClr val="005FA0"/>
                </a:solidFill>
                <a:latin typeface="Verdana"/>
                <a:cs typeface="Verdana"/>
              </a:rPr>
              <a:t>. </a:t>
            </a:r>
            <a:r>
              <a:rPr lang="de-DE" sz="1700" dirty="0" smtClean="0">
                <a:solidFill>
                  <a:srgbClr val="005FA0"/>
                </a:solidFill>
                <a:latin typeface="Verdana"/>
                <a:cs typeface="Verdana"/>
              </a:rPr>
              <a:t>den englischen </a:t>
            </a:r>
            <a:r>
              <a:rPr lang="de-DE" sz="1700" dirty="0">
                <a:solidFill>
                  <a:srgbClr val="005FA0"/>
                </a:solidFill>
                <a:latin typeface="Verdana"/>
                <a:cs typeface="Verdana"/>
              </a:rPr>
              <a:t>Kapitalismus von 1860) </a:t>
            </a:r>
            <a:br>
              <a:rPr lang="de-DE" sz="1700" dirty="0">
                <a:solidFill>
                  <a:srgbClr val="005FA0"/>
                </a:solidFill>
                <a:latin typeface="Verdana"/>
                <a:cs typeface="Verdana"/>
              </a:rPr>
            </a:br>
            <a:r>
              <a:rPr lang="de-DE" sz="1700" dirty="0">
                <a:solidFill>
                  <a:srgbClr val="005FA0"/>
                </a:solidFill>
                <a:latin typeface="Verdana"/>
                <a:cs typeface="Verdana"/>
              </a:rPr>
              <a:t> </a:t>
            </a:r>
            <a:r>
              <a:rPr lang="de-DE" sz="1700" dirty="0" smtClean="0">
                <a:solidFill>
                  <a:srgbClr val="005FA0"/>
                </a:solidFill>
                <a:latin typeface="Verdana"/>
                <a:cs typeface="Verdana"/>
              </a:rPr>
              <a:t>oder </a:t>
            </a:r>
            <a:r>
              <a:rPr lang="de-DE" sz="1700" dirty="0">
                <a:solidFill>
                  <a:srgbClr val="005FA0"/>
                </a:solidFill>
                <a:latin typeface="Verdana"/>
                <a:cs typeface="Verdana"/>
              </a:rPr>
              <a:t>eine bestimmte Epoche (z</a:t>
            </a:r>
            <a:r>
              <a:rPr lang="de-DE" sz="1700" dirty="0" smtClean="0">
                <a:solidFill>
                  <a:srgbClr val="005FA0"/>
                </a:solidFill>
                <a:latin typeface="Verdana"/>
                <a:cs typeface="Verdana"/>
              </a:rPr>
              <a:t>.</a:t>
            </a:r>
            <a:r>
              <a:rPr lang="de-DE" sz="1700" spc="-300" dirty="0">
                <a:solidFill>
                  <a:srgbClr val="005FA0"/>
                </a:solidFill>
                <a:latin typeface="Verdana"/>
                <a:cs typeface="Verdana"/>
              </a:rPr>
              <a:t> </a:t>
            </a:r>
            <a:r>
              <a:rPr lang="de-DE" sz="1700" dirty="0" smtClean="0">
                <a:solidFill>
                  <a:srgbClr val="005FA0"/>
                </a:solidFill>
                <a:latin typeface="Verdana"/>
                <a:cs typeface="Verdana"/>
              </a:rPr>
              <a:t>B. die </a:t>
            </a:r>
            <a:r>
              <a:rPr lang="de-DE" sz="1700" dirty="0">
                <a:solidFill>
                  <a:srgbClr val="005FA0"/>
                </a:solidFill>
                <a:latin typeface="Verdana"/>
                <a:cs typeface="Verdana"/>
              </a:rPr>
              <a:t>beginnende Industrialisierung</a:t>
            </a:r>
            <a:r>
              <a:rPr lang="de-DE" sz="1700" dirty="0" smtClean="0">
                <a:solidFill>
                  <a:srgbClr val="005FA0"/>
                </a:solidFill>
                <a:latin typeface="Verdana"/>
                <a:cs typeface="Verdana"/>
              </a:rPr>
              <a:t>).</a:t>
            </a:r>
            <a:endParaRPr lang="de-DE" sz="1700" dirty="0">
              <a:solidFill>
                <a:srgbClr val="005FA0"/>
              </a:solidFill>
              <a:latin typeface="Verdana"/>
              <a:cs typeface="Verdana"/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450850" y="5096315"/>
            <a:ext cx="8999538" cy="5232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5750" indent="-285750" defTabSz="449263">
              <a:lnSpc>
                <a:spcPts val="2000"/>
              </a:lnSpc>
              <a:buClr>
                <a:srgbClr val="005FA0"/>
              </a:buClr>
              <a:buSzPct val="110000"/>
              <a:buFont typeface="Wingdings" charset="2"/>
              <a:buChar char="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1700" dirty="0" smtClean="0">
                <a:solidFill>
                  <a:srgbClr val="720323"/>
                </a:solidFill>
                <a:latin typeface="Verdana"/>
                <a:cs typeface="Verdana"/>
              </a:rPr>
              <a:t> </a:t>
            </a:r>
            <a:r>
              <a:rPr lang="de-DE" sz="1700" dirty="0" smtClean="0">
                <a:solidFill>
                  <a:srgbClr val="005FA0"/>
                </a:solidFill>
                <a:latin typeface="Verdana"/>
                <a:cs typeface="Verdana"/>
              </a:rPr>
              <a:t>Wie </a:t>
            </a:r>
            <a:r>
              <a:rPr lang="de-DE" sz="1700" dirty="0">
                <a:solidFill>
                  <a:srgbClr val="005FA0"/>
                </a:solidFill>
                <a:latin typeface="Verdana"/>
                <a:cs typeface="Verdana"/>
              </a:rPr>
              <a:t>ist Kapitalismus </a:t>
            </a:r>
            <a:r>
              <a:rPr lang="de-DE" sz="1700" dirty="0">
                <a:solidFill>
                  <a:srgbClr val="E78444"/>
                </a:solidFill>
                <a:latin typeface="Verdana"/>
                <a:cs typeface="Verdana"/>
              </a:rPr>
              <a:t>historisch entstanden</a:t>
            </a:r>
            <a:r>
              <a:rPr lang="de-DE" sz="1700" dirty="0">
                <a:solidFill>
                  <a:srgbClr val="720323"/>
                </a:solidFill>
                <a:latin typeface="Verdana"/>
                <a:cs typeface="Verdana"/>
              </a:rPr>
              <a:t> </a:t>
            </a:r>
            <a:r>
              <a:rPr lang="de-DE" sz="1700" dirty="0" smtClean="0">
                <a:solidFill>
                  <a:srgbClr val="720323"/>
                </a:solidFill>
                <a:latin typeface="Verdana"/>
                <a:cs typeface="Verdana"/>
              </a:rPr>
              <a:t/>
            </a:r>
            <a:br>
              <a:rPr lang="de-DE" sz="1700" dirty="0" smtClean="0">
                <a:solidFill>
                  <a:srgbClr val="720323"/>
                </a:solidFill>
                <a:latin typeface="Verdana"/>
                <a:cs typeface="Verdana"/>
              </a:rPr>
            </a:br>
            <a:r>
              <a:rPr lang="de-DE" sz="1700" dirty="0" smtClean="0">
                <a:solidFill>
                  <a:srgbClr val="720323"/>
                </a:solidFill>
                <a:latin typeface="Verdana"/>
                <a:cs typeface="Verdana"/>
              </a:rPr>
              <a:t> </a:t>
            </a:r>
            <a:r>
              <a:rPr lang="de-DE" sz="1700" dirty="0" smtClean="0">
                <a:solidFill>
                  <a:srgbClr val="005FA0"/>
                </a:solidFill>
                <a:latin typeface="Verdana"/>
                <a:cs typeface="Verdana"/>
              </a:rPr>
              <a:t>und wie hat er sich </a:t>
            </a:r>
            <a:r>
              <a:rPr lang="de-DE" sz="1700" dirty="0">
                <a:solidFill>
                  <a:srgbClr val="E78444"/>
                </a:solidFill>
                <a:latin typeface="Verdana"/>
                <a:cs typeface="Verdana"/>
              </a:rPr>
              <a:t>entwickelt</a:t>
            </a:r>
            <a:r>
              <a:rPr lang="de-DE" sz="1700" dirty="0">
                <a:solidFill>
                  <a:srgbClr val="005FA0"/>
                </a:solidFill>
                <a:latin typeface="Verdana"/>
                <a:cs typeface="Verdana"/>
              </a:rPr>
              <a:t>?</a:t>
            </a:r>
          </a:p>
        </p:txBody>
      </p:sp>
      <p:sp>
        <p:nvSpPr>
          <p:cNvPr id="17" name="Rechteck 16"/>
          <p:cNvSpPr/>
          <p:nvPr/>
        </p:nvSpPr>
        <p:spPr>
          <a:xfrm>
            <a:off x="450850" y="5766157"/>
            <a:ext cx="8999538" cy="2616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5750" indent="-285750" defTabSz="449263">
              <a:lnSpc>
                <a:spcPts val="2000"/>
              </a:lnSpc>
              <a:buClr>
                <a:srgbClr val="005FA0"/>
              </a:buClr>
              <a:buSzPct val="110000"/>
              <a:buFont typeface="Wingdings" charset="2"/>
              <a:buChar char="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1700" dirty="0" smtClean="0">
                <a:solidFill>
                  <a:srgbClr val="720323"/>
                </a:solidFill>
                <a:latin typeface="Verdana"/>
                <a:cs typeface="Verdana"/>
              </a:rPr>
              <a:t> </a:t>
            </a:r>
            <a:r>
              <a:rPr lang="de-DE" sz="1700" dirty="0" smtClean="0">
                <a:solidFill>
                  <a:srgbClr val="005FA0"/>
                </a:solidFill>
                <a:latin typeface="Verdana"/>
                <a:cs typeface="Verdana"/>
              </a:rPr>
              <a:t>Wie </a:t>
            </a:r>
            <a:r>
              <a:rPr lang="de-DE" sz="1700" dirty="0">
                <a:solidFill>
                  <a:srgbClr val="005FA0"/>
                </a:solidFill>
                <a:latin typeface="Verdana"/>
                <a:cs typeface="Verdana"/>
              </a:rPr>
              <a:t>sah </a:t>
            </a:r>
            <a:r>
              <a:rPr lang="de-DE" sz="1700" dirty="0">
                <a:solidFill>
                  <a:srgbClr val="E78444"/>
                </a:solidFill>
                <a:latin typeface="Verdana"/>
                <a:cs typeface="Verdana"/>
              </a:rPr>
              <a:t>Kapitalismus im 19. Jahrhundert </a:t>
            </a:r>
            <a:r>
              <a:rPr lang="de-DE" sz="1700" dirty="0">
                <a:solidFill>
                  <a:srgbClr val="005FA0"/>
                </a:solidFill>
                <a:latin typeface="Verdana"/>
                <a:cs typeface="Verdana"/>
              </a:rPr>
              <a:t>aus?</a:t>
            </a:r>
          </a:p>
        </p:txBody>
      </p:sp>
      <p:sp>
        <p:nvSpPr>
          <p:cNvPr id="18" name="Rechteck 17"/>
          <p:cNvSpPr/>
          <p:nvPr/>
        </p:nvSpPr>
        <p:spPr>
          <a:xfrm>
            <a:off x="450850" y="6174942"/>
            <a:ext cx="6339417" cy="2616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5750" indent="-285750" defTabSz="449263">
              <a:lnSpc>
                <a:spcPts val="2000"/>
              </a:lnSpc>
              <a:buClr>
                <a:srgbClr val="005FA0"/>
              </a:buClr>
              <a:buSzPct val="110000"/>
              <a:buFont typeface="Wingdings" charset="2"/>
              <a:buChar char="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1700" dirty="0" smtClean="0">
                <a:solidFill>
                  <a:srgbClr val="720323"/>
                </a:solidFill>
                <a:latin typeface="Verdana"/>
                <a:cs typeface="Verdana"/>
              </a:rPr>
              <a:t> </a:t>
            </a:r>
            <a:r>
              <a:rPr lang="de-DE" sz="1700" dirty="0" smtClean="0">
                <a:solidFill>
                  <a:srgbClr val="005FA0"/>
                </a:solidFill>
                <a:latin typeface="Verdana"/>
                <a:cs typeface="Verdana"/>
              </a:rPr>
              <a:t>Wie </a:t>
            </a:r>
            <a:r>
              <a:rPr lang="de-DE" sz="1700" dirty="0">
                <a:solidFill>
                  <a:srgbClr val="005FA0"/>
                </a:solidFill>
                <a:latin typeface="Verdana"/>
                <a:cs typeface="Verdana"/>
              </a:rPr>
              <a:t>funktioniert Kapitalismus </a:t>
            </a:r>
            <a:r>
              <a:rPr lang="de-DE" sz="1700" dirty="0">
                <a:solidFill>
                  <a:srgbClr val="E78444"/>
                </a:solidFill>
                <a:latin typeface="Verdana"/>
                <a:cs typeface="Verdana"/>
              </a:rPr>
              <a:t>grundsätzlich</a:t>
            </a:r>
            <a:r>
              <a:rPr lang="de-DE" sz="1700" dirty="0">
                <a:solidFill>
                  <a:srgbClr val="005FA0"/>
                </a:solidFill>
                <a:latin typeface="Verdana"/>
                <a:cs typeface="Verdana"/>
              </a:rPr>
              <a:t>?</a:t>
            </a:r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581" y="5212623"/>
            <a:ext cx="2986804" cy="118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175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3" grpId="0"/>
      <p:bldP spid="13" grpId="0"/>
      <p:bldP spid="14" grpId="0"/>
      <p:bldP spid="11" grpId="0"/>
      <p:bldP spid="16" grpId="0"/>
      <p:bldP spid="17" grpId="0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452438" y="460375"/>
            <a:ext cx="8997950" cy="4244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300"/>
              </a:lnSpc>
            </a:pPr>
            <a:r>
              <a:rPr lang="de-DE" sz="2800" b="1" dirty="0" smtClean="0">
                <a:solidFill>
                  <a:srgbClr val="005FA0"/>
                </a:solidFill>
                <a:latin typeface="Verdana"/>
                <a:cs typeface="Verdana"/>
              </a:rPr>
              <a:t>Geld: selbständige Verkörperung von Wert</a:t>
            </a:r>
            <a:endParaRPr lang="de-DE" sz="2800" dirty="0">
              <a:solidFill>
                <a:srgbClr val="005FA0"/>
              </a:solidFill>
              <a:latin typeface="Verdana"/>
              <a:cs typeface="Verdana"/>
            </a:endParaRPr>
          </a:p>
        </p:txBody>
      </p:sp>
      <p:sp>
        <p:nvSpPr>
          <p:cNvPr id="7" name="Textfeld 6"/>
          <p:cNvSpPr txBox="1">
            <a:spLocks noChangeArrowheads="1"/>
          </p:cNvSpPr>
          <p:nvPr/>
        </p:nvSpPr>
        <p:spPr bwMode="auto">
          <a:xfrm>
            <a:off x="452438" y="1667762"/>
            <a:ext cx="898789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eaLnBrk="0" hangingPunct="0"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eaLnBrk="0" hangingPunct="0"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eaLnBrk="0" hangingPunct="0"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defTabSz="403225">
              <a:lnSpc>
                <a:spcPts val="2000"/>
              </a:lnSpc>
              <a:tabLst>
                <a:tab pos="0" algn="l"/>
                <a:tab pos="401638" algn="l"/>
                <a:tab pos="804863" algn="l"/>
                <a:tab pos="1209675" algn="l"/>
                <a:tab pos="1612900" algn="l"/>
                <a:tab pos="2016125" algn="l"/>
                <a:tab pos="2420938" algn="l"/>
                <a:tab pos="2824163" algn="l"/>
                <a:tab pos="3227388" algn="l"/>
                <a:tab pos="3632200" algn="l"/>
                <a:tab pos="4035425" algn="l"/>
                <a:tab pos="4438650" algn="l"/>
                <a:tab pos="4843463" algn="l"/>
                <a:tab pos="5246688" algn="l"/>
                <a:tab pos="5649913" algn="l"/>
                <a:tab pos="6054725" algn="l"/>
                <a:tab pos="6457950" algn="l"/>
                <a:tab pos="6861175" algn="l"/>
                <a:tab pos="7265988" algn="l"/>
                <a:tab pos="7669213" algn="l"/>
                <a:tab pos="8072438" algn="l"/>
              </a:tabLst>
            </a:pPr>
            <a:r>
              <a:rPr lang="de-DE" sz="1700" dirty="0">
                <a:solidFill>
                  <a:srgbClr val="005FA0"/>
                </a:solidFill>
                <a:latin typeface="Verdana"/>
                <a:ea typeface="Times New Roman" charset="0"/>
                <a:cs typeface="Times New Roman" charset="0"/>
              </a:rPr>
              <a:t>Der </a:t>
            </a:r>
            <a:r>
              <a:rPr lang="de-DE" sz="1700" dirty="0">
                <a:solidFill>
                  <a:srgbClr val="E78444"/>
                </a:solidFill>
                <a:latin typeface="Verdana"/>
                <a:ea typeface="Times New Roman" charset="0"/>
                <a:cs typeface="Times New Roman" charset="0"/>
              </a:rPr>
              <a:t>Wert</a:t>
            </a:r>
            <a:r>
              <a:rPr lang="de-DE" sz="1700" dirty="0">
                <a:solidFill>
                  <a:srgbClr val="005FA0"/>
                </a:solidFill>
                <a:latin typeface="Verdana"/>
                <a:ea typeface="Times New Roman" charset="0"/>
                <a:cs typeface="Times New Roman" charset="0"/>
              </a:rPr>
              <a:t> ist mit den Sinnen nicht fassbar. Er wird nur im Verhältnis </a:t>
            </a:r>
            <a:r>
              <a:rPr lang="de-DE" sz="1700" dirty="0" smtClean="0">
                <a:solidFill>
                  <a:srgbClr val="005FA0"/>
                </a:solidFill>
                <a:latin typeface="Verdana"/>
                <a:ea typeface="Times New Roman" charset="0"/>
                <a:cs typeface="Times New Roman" charset="0"/>
              </a:rPr>
              <a:t>zweier </a:t>
            </a:r>
            <a:br>
              <a:rPr lang="de-DE" sz="1700" dirty="0" smtClean="0">
                <a:solidFill>
                  <a:srgbClr val="005FA0"/>
                </a:solidFill>
                <a:latin typeface="Verdana"/>
                <a:ea typeface="Times New Roman" charset="0"/>
                <a:cs typeface="Times New Roman" charset="0"/>
              </a:rPr>
            </a:br>
            <a:r>
              <a:rPr lang="de-DE" sz="1700" dirty="0" smtClean="0">
                <a:solidFill>
                  <a:srgbClr val="005FA0"/>
                </a:solidFill>
                <a:latin typeface="Verdana"/>
                <a:ea typeface="Times New Roman" charset="0"/>
                <a:cs typeface="Times New Roman" charset="0"/>
              </a:rPr>
              <a:t>Waren als </a:t>
            </a:r>
            <a:r>
              <a:rPr lang="de-DE" sz="1700" dirty="0">
                <a:solidFill>
                  <a:srgbClr val="005FA0"/>
                </a:solidFill>
                <a:latin typeface="Verdana"/>
                <a:ea typeface="Times New Roman" charset="0"/>
                <a:cs typeface="Times New Roman" charset="0"/>
              </a:rPr>
              <a:t>Tauschwert sichtbar. Marx nennt den Wert deshalb </a:t>
            </a:r>
            <a:r>
              <a:rPr lang="de-DE" sz="1700" dirty="0" smtClean="0">
                <a:solidFill>
                  <a:srgbClr val="005FA0"/>
                </a:solidFill>
                <a:latin typeface="Verdana"/>
                <a:ea typeface="Times New Roman" charset="0"/>
                <a:cs typeface="Times New Roman" charset="0"/>
              </a:rPr>
              <a:t>ein «Gedankending», den </a:t>
            </a:r>
            <a:r>
              <a:rPr lang="de-DE" sz="1700" dirty="0">
                <a:solidFill>
                  <a:srgbClr val="005FA0"/>
                </a:solidFill>
                <a:latin typeface="Verdana"/>
                <a:ea typeface="Times New Roman" charset="0"/>
                <a:cs typeface="Times New Roman" charset="0"/>
              </a:rPr>
              <a:t>eine </a:t>
            </a:r>
            <a:r>
              <a:rPr lang="de-DE" sz="1700" dirty="0" smtClean="0">
                <a:solidFill>
                  <a:srgbClr val="005FA0"/>
                </a:solidFill>
                <a:latin typeface="Verdana"/>
                <a:ea typeface="Times New Roman" charset="0"/>
                <a:cs typeface="Times New Roman" charset="0"/>
              </a:rPr>
              <a:t>«gespenstische Gegenständlichkeit» </a:t>
            </a:r>
            <a:r>
              <a:rPr lang="de-DE" sz="1700" dirty="0">
                <a:solidFill>
                  <a:srgbClr val="005FA0"/>
                </a:solidFill>
                <a:latin typeface="Verdana"/>
                <a:ea typeface="Times New Roman" charset="0"/>
                <a:cs typeface="Times New Roman" charset="0"/>
              </a:rPr>
              <a:t>auszeichnet.</a:t>
            </a:r>
          </a:p>
        </p:txBody>
      </p:sp>
      <p:pic>
        <p:nvPicPr>
          <p:cNvPr id="18" name="Bild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014" y="1517919"/>
            <a:ext cx="661066" cy="886430"/>
          </a:xfrm>
          <a:prstGeom prst="rect">
            <a:avLst/>
          </a:prstGeom>
        </p:spPr>
      </p:pic>
      <p:pic>
        <p:nvPicPr>
          <p:cNvPr id="19" name="Bild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133" y="2655355"/>
            <a:ext cx="1093705" cy="828565"/>
          </a:xfrm>
          <a:prstGeom prst="rect">
            <a:avLst/>
          </a:prstGeom>
        </p:spPr>
      </p:pic>
      <p:grpSp>
        <p:nvGrpSpPr>
          <p:cNvPr id="23" name="Gruppierung 22"/>
          <p:cNvGrpSpPr/>
          <p:nvPr/>
        </p:nvGrpSpPr>
        <p:grpSpPr>
          <a:xfrm>
            <a:off x="3327399" y="3564193"/>
            <a:ext cx="6231466" cy="2905426"/>
            <a:chOff x="3225795" y="1235590"/>
            <a:chExt cx="6231466" cy="2905426"/>
          </a:xfrm>
        </p:grpSpPr>
        <p:pic>
          <p:nvPicPr>
            <p:cNvPr id="24" name="Bild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7269" y="3123512"/>
              <a:ext cx="1189992" cy="1017504"/>
            </a:xfrm>
            <a:prstGeom prst="rect">
              <a:avLst/>
            </a:prstGeom>
          </p:spPr>
        </p:pic>
        <p:grpSp>
          <p:nvGrpSpPr>
            <p:cNvPr id="25" name="Gruppierung 24"/>
            <p:cNvGrpSpPr/>
            <p:nvPr/>
          </p:nvGrpSpPr>
          <p:grpSpPr>
            <a:xfrm>
              <a:off x="3225795" y="1235590"/>
              <a:ext cx="5190065" cy="2719596"/>
              <a:chOff x="3225795" y="1376335"/>
              <a:chExt cx="5190065" cy="2739246"/>
            </a:xfrm>
          </p:grpSpPr>
          <p:sp>
            <p:nvSpPr>
              <p:cNvPr id="26" name="Ovale Legende 25"/>
              <p:cNvSpPr/>
              <p:nvPr/>
            </p:nvSpPr>
            <p:spPr>
              <a:xfrm flipH="1">
                <a:off x="3225795" y="1376335"/>
                <a:ext cx="5190065" cy="2739246"/>
              </a:xfrm>
              <a:prstGeom prst="wedgeEllipseCallout">
                <a:avLst>
                  <a:gd name="adj1" fmla="val -44155"/>
                  <a:gd name="adj2" fmla="val 44014"/>
                </a:avLst>
              </a:prstGeom>
              <a:solidFill>
                <a:schemeClr val="bg1"/>
              </a:solidFill>
              <a:ln w="19050" cmpd="sng">
                <a:solidFill>
                  <a:srgbClr val="E78444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00208" tIns="50104" rIns="100208" bIns="50104" rtlCol="0" anchor="ctr"/>
              <a:lstStyle/>
              <a:p>
                <a:pPr algn="ctr">
                  <a:lnSpc>
                    <a:spcPts val="2000"/>
                  </a:lnSpc>
                  <a:buClrTx/>
                  <a:buFontTx/>
                  <a:buNone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endParaRPr lang="de-DE" sz="1400" dirty="0">
                  <a:solidFill>
                    <a:srgbClr val="780224"/>
                  </a:solidFill>
                  <a:latin typeface="Verdana"/>
                </a:endParaRPr>
              </a:p>
            </p:txBody>
          </p:sp>
          <p:sp>
            <p:nvSpPr>
              <p:cNvPr id="27" name="Rechteck 26"/>
              <p:cNvSpPr/>
              <p:nvPr/>
            </p:nvSpPr>
            <p:spPr>
              <a:xfrm>
                <a:off x="3403596" y="1672063"/>
                <a:ext cx="4863673" cy="220401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>
                  <a:lnSpc>
                    <a:spcPts val="1900"/>
                  </a:lnSpc>
                </a:pPr>
                <a:r>
                  <a:rPr lang="de-DE" sz="1700" dirty="0" smtClean="0">
                    <a:solidFill>
                      <a:srgbClr val="005FA0"/>
                    </a:solidFill>
                    <a:latin typeface="Verdana"/>
                    <a:ea typeface="Times New Roman" charset="0"/>
                    <a:cs typeface="Times New Roman" charset="0"/>
                  </a:rPr>
                  <a:t>Es ist als </a:t>
                </a:r>
                <a:r>
                  <a:rPr lang="de-DE" sz="1700" dirty="0">
                    <a:solidFill>
                      <a:srgbClr val="005FA0"/>
                    </a:solidFill>
                    <a:latin typeface="Verdana"/>
                    <a:ea typeface="Times New Roman" charset="0"/>
                    <a:cs typeface="Times New Roman" charset="0"/>
                  </a:rPr>
                  <a:t>ob </a:t>
                </a:r>
                <a:r>
                  <a:rPr lang="de-DE" sz="1700" dirty="0" smtClean="0">
                    <a:solidFill>
                      <a:srgbClr val="005FA0"/>
                    </a:solidFill>
                    <a:latin typeface="Verdana"/>
                    <a:ea typeface="Times New Roman" charset="0"/>
                    <a:cs typeface="Times New Roman" charset="0"/>
                  </a:rPr>
                  <a:t>neben </a:t>
                </a:r>
                <a:br>
                  <a:rPr lang="de-DE" sz="1700" dirty="0" smtClean="0">
                    <a:solidFill>
                      <a:srgbClr val="005FA0"/>
                    </a:solidFill>
                    <a:latin typeface="Verdana"/>
                    <a:ea typeface="Times New Roman" charset="0"/>
                    <a:cs typeface="Times New Roman" charset="0"/>
                  </a:rPr>
                </a:br>
                <a:r>
                  <a:rPr lang="de-DE" sz="1700" dirty="0" smtClean="0">
                    <a:solidFill>
                      <a:srgbClr val="005FA0"/>
                    </a:solidFill>
                    <a:latin typeface="Verdana"/>
                    <a:ea typeface="Times New Roman" charset="0"/>
                    <a:cs typeface="Times New Roman" charset="0"/>
                  </a:rPr>
                  <a:t>und außer </a:t>
                </a:r>
                <a:r>
                  <a:rPr lang="de-DE" sz="1700" dirty="0">
                    <a:solidFill>
                      <a:srgbClr val="005FA0"/>
                    </a:solidFill>
                    <a:latin typeface="Verdana"/>
                    <a:ea typeface="Times New Roman" charset="0"/>
                    <a:cs typeface="Times New Roman" charset="0"/>
                  </a:rPr>
                  <a:t>Löwen, </a:t>
                </a:r>
                <a:r>
                  <a:rPr lang="de-DE" sz="1700" dirty="0" smtClean="0">
                    <a:solidFill>
                      <a:srgbClr val="005FA0"/>
                    </a:solidFill>
                    <a:latin typeface="Verdana"/>
                    <a:ea typeface="Times New Roman" charset="0"/>
                    <a:cs typeface="Times New Roman" charset="0"/>
                  </a:rPr>
                  <a:t>Tigern</a:t>
                </a:r>
                <a:r>
                  <a:rPr lang="de-DE" sz="1700" dirty="0">
                    <a:solidFill>
                      <a:srgbClr val="005FA0"/>
                    </a:solidFill>
                    <a:latin typeface="Verdana"/>
                    <a:ea typeface="Times New Roman" charset="0"/>
                    <a:cs typeface="Times New Roman" charset="0"/>
                  </a:rPr>
                  <a:t>, Hasen </a:t>
                </a:r>
                <a:r>
                  <a:rPr lang="de-DE" sz="1700" dirty="0" smtClean="0">
                    <a:solidFill>
                      <a:srgbClr val="005FA0"/>
                    </a:solidFill>
                    <a:latin typeface="Verdana"/>
                    <a:ea typeface="Times New Roman" charset="0"/>
                    <a:cs typeface="Times New Roman" charset="0"/>
                  </a:rPr>
                  <a:t/>
                </a:r>
                <a:br>
                  <a:rPr lang="de-DE" sz="1700" dirty="0" smtClean="0">
                    <a:solidFill>
                      <a:srgbClr val="005FA0"/>
                    </a:solidFill>
                    <a:latin typeface="Verdana"/>
                    <a:ea typeface="Times New Roman" charset="0"/>
                    <a:cs typeface="Times New Roman" charset="0"/>
                  </a:rPr>
                </a:br>
                <a:r>
                  <a:rPr lang="de-DE" sz="1700" dirty="0" smtClean="0">
                    <a:solidFill>
                      <a:srgbClr val="005FA0"/>
                    </a:solidFill>
                    <a:latin typeface="Verdana"/>
                    <a:ea typeface="Times New Roman" charset="0"/>
                    <a:cs typeface="Times New Roman" charset="0"/>
                  </a:rPr>
                  <a:t>und </a:t>
                </a:r>
                <a:r>
                  <a:rPr lang="de-DE" sz="1700" dirty="0">
                    <a:solidFill>
                      <a:srgbClr val="005FA0"/>
                    </a:solidFill>
                    <a:latin typeface="Verdana"/>
                    <a:ea typeface="Times New Roman" charset="0"/>
                    <a:cs typeface="Times New Roman" charset="0"/>
                  </a:rPr>
                  <a:t>allen andern wirklichen </a:t>
                </a:r>
                <a:r>
                  <a:rPr lang="de-DE" sz="1700" dirty="0" err="1" smtClean="0">
                    <a:solidFill>
                      <a:srgbClr val="005FA0"/>
                    </a:solidFill>
                    <a:latin typeface="Verdana"/>
                    <a:ea typeface="Times New Roman" charset="0"/>
                    <a:cs typeface="Times New Roman" charset="0"/>
                  </a:rPr>
                  <a:t>Thieren</a:t>
                </a:r>
                <a:r>
                  <a:rPr lang="de-DE" sz="1700" dirty="0">
                    <a:solidFill>
                      <a:srgbClr val="005FA0"/>
                    </a:solidFill>
                    <a:latin typeface="Verdana"/>
                    <a:ea typeface="Times New Roman" charset="0"/>
                    <a:cs typeface="Times New Roman" charset="0"/>
                  </a:rPr>
                  <a:t>, </a:t>
                </a:r>
                <a:r>
                  <a:rPr lang="de-DE" sz="1700" dirty="0" smtClean="0">
                    <a:solidFill>
                      <a:srgbClr val="005FA0"/>
                    </a:solidFill>
                    <a:latin typeface="Verdana"/>
                    <a:ea typeface="Times New Roman" charset="0"/>
                    <a:cs typeface="Times New Roman" charset="0"/>
                  </a:rPr>
                  <a:t/>
                </a:r>
                <a:br>
                  <a:rPr lang="de-DE" sz="1700" dirty="0" smtClean="0">
                    <a:solidFill>
                      <a:srgbClr val="005FA0"/>
                    </a:solidFill>
                    <a:latin typeface="Verdana"/>
                    <a:ea typeface="Times New Roman" charset="0"/>
                    <a:cs typeface="Times New Roman" charset="0"/>
                  </a:rPr>
                </a:br>
                <a:r>
                  <a:rPr lang="de-DE" sz="1700" dirty="0" smtClean="0">
                    <a:solidFill>
                      <a:srgbClr val="005FA0"/>
                    </a:solidFill>
                    <a:latin typeface="Verdana"/>
                    <a:ea typeface="Times New Roman" charset="0"/>
                    <a:cs typeface="Times New Roman" charset="0"/>
                  </a:rPr>
                  <a:t>die </a:t>
                </a:r>
                <a:r>
                  <a:rPr lang="de-DE" sz="1700" dirty="0" err="1" smtClean="0">
                    <a:solidFill>
                      <a:srgbClr val="005FA0"/>
                    </a:solidFill>
                    <a:latin typeface="Verdana"/>
                    <a:ea typeface="Times New Roman" charset="0"/>
                    <a:cs typeface="Times New Roman" charset="0"/>
                  </a:rPr>
                  <a:t>gruppirt</a:t>
                </a:r>
                <a:r>
                  <a:rPr lang="de-DE" sz="1700" dirty="0" smtClean="0">
                    <a:solidFill>
                      <a:srgbClr val="005FA0"/>
                    </a:solidFill>
                    <a:latin typeface="Verdana"/>
                    <a:ea typeface="Times New Roman" charset="0"/>
                    <a:cs typeface="Times New Roman" charset="0"/>
                  </a:rPr>
                  <a:t> </a:t>
                </a:r>
                <a:r>
                  <a:rPr lang="de-DE" sz="1700" dirty="0">
                    <a:solidFill>
                      <a:srgbClr val="005FA0"/>
                    </a:solidFill>
                    <a:latin typeface="Verdana"/>
                    <a:ea typeface="Times New Roman" charset="0"/>
                    <a:cs typeface="Times New Roman" charset="0"/>
                  </a:rPr>
                  <a:t>die </a:t>
                </a:r>
                <a:r>
                  <a:rPr lang="de-DE" sz="1700" dirty="0" err="1" smtClean="0">
                    <a:solidFill>
                      <a:srgbClr val="005FA0"/>
                    </a:solidFill>
                    <a:latin typeface="Verdana"/>
                    <a:ea typeface="Times New Roman" charset="0"/>
                    <a:cs typeface="Times New Roman" charset="0"/>
                  </a:rPr>
                  <a:t>verschiednen</a:t>
                </a:r>
                <a:r>
                  <a:rPr lang="de-DE" sz="1700" dirty="0" smtClean="0">
                    <a:solidFill>
                      <a:srgbClr val="005FA0"/>
                    </a:solidFill>
                    <a:latin typeface="Verdana"/>
                    <a:ea typeface="Times New Roman" charset="0"/>
                    <a:cs typeface="Times New Roman" charset="0"/>
                  </a:rPr>
                  <a:t> Geschlechter</a:t>
                </a:r>
                <a:r>
                  <a:rPr lang="de-DE" sz="1700" dirty="0">
                    <a:solidFill>
                      <a:srgbClr val="005FA0"/>
                    </a:solidFill>
                    <a:latin typeface="Verdana"/>
                    <a:ea typeface="Times New Roman" charset="0"/>
                    <a:cs typeface="Times New Roman" charset="0"/>
                  </a:rPr>
                  <a:t>, Arten, Unterarten, Familien usw. des </a:t>
                </a:r>
                <a:r>
                  <a:rPr lang="de-DE" sz="1700" dirty="0" err="1" smtClean="0">
                    <a:solidFill>
                      <a:srgbClr val="005FA0"/>
                    </a:solidFill>
                    <a:latin typeface="Verdana"/>
                    <a:ea typeface="Times New Roman" charset="0"/>
                    <a:cs typeface="Times New Roman" charset="0"/>
                  </a:rPr>
                  <a:t>Thierreichs</a:t>
                </a:r>
                <a:r>
                  <a:rPr lang="de-DE" sz="1700" dirty="0" smtClean="0">
                    <a:solidFill>
                      <a:srgbClr val="005FA0"/>
                    </a:solidFill>
                    <a:latin typeface="Verdana"/>
                    <a:ea typeface="Times New Roman" charset="0"/>
                    <a:cs typeface="Times New Roman" charset="0"/>
                  </a:rPr>
                  <a:t> </a:t>
                </a:r>
                <a:r>
                  <a:rPr lang="de-DE" sz="1700" dirty="0">
                    <a:solidFill>
                      <a:srgbClr val="005FA0"/>
                    </a:solidFill>
                    <a:latin typeface="Verdana"/>
                    <a:ea typeface="Times New Roman" charset="0"/>
                    <a:cs typeface="Times New Roman" charset="0"/>
                  </a:rPr>
                  <a:t>bilden, </a:t>
                </a:r>
                <a:r>
                  <a:rPr lang="de-DE" sz="1700" dirty="0" smtClean="0">
                    <a:solidFill>
                      <a:srgbClr val="005FA0"/>
                    </a:solidFill>
                    <a:latin typeface="Verdana"/>
                    <a:ea typeface="Times New Roman" charset="0"/>
                    <a:cs typeface="Times New Roman" charset="0"/>
                  </a:rPr>
                  <a:t>auch </a:t>
                </a:r>
                <a:r>
                  <a:rPr lang="de-DE" sz="1700" dirty="0">
                    <a:solidFill>
                      <a:srgbClr val="005FA0"/>
                    </a:solidFill>
                    <a:latin typeface="Verdana"/>
                    <a:ea typeface="Times New Roman" charset="0"/>
                    <a:cs typeface="Times New Roman" charset="0"/>
                  </a:rPr>
                  <a:t>noch</a:t>
                </a:r>
                <a:r>
                  <a:rPr lang="de-DE" sz="1700" dirty="0">
                    <a:solidFill>
                      <a:srgbClr val="125D96"/>
                    </a:solidFill>
                    <a:latin typeface="Verdana"/>
                    <a:ea typeface="Times New Roman" charset="0"/>
                    <a:cs typeface="Times New Roman" charset="0"/>
                  </a:rPr>
                  <a:t> </a:t>
                </a:r>
                <a:r>
                  <a:rPr lang="de-DE" sz="1700" i="1" dirty="0" smtClean="0">
                    <a:solidFill>
                      <a:srgbClr val="005FA0"/>
                    </a:solidFill>
                    <a:latin typeface="Verdana"/>
                    <a:ea typeface="Times New Roman" charset="0"/>
                    <a:cs typeface="Times New Roman" charset="0"/>
                  </a:rPr>
                  <a:t>das Thier </a:t>
                </a:r>
                <a:r>
                  <a:rPr lang="de-DE" sz="1700" dirty="0" err="1" smtClean="0">
                    <a:solidFill>
                      <a:srgbClr val="005FA0"/>
                    </a:solidFill>
                    <a:latin typeface="Verdana"/>
                    <a:ea typeface="Times New Roman" charset="0"/>
                    <a:cs typeface="Times New Roman" charset="0"/>
                  </a:rPr>
                  <a:t>existirte</a:t>
                </a:r>
                <a:r>
                  <a:rPr lang="de-DE" sz="1700" dirty="0">
                    <a:solidFill>
                      <a:srgbClr val="005FA0"/>
                    </a:solidFill>
                    <a:latin typeface="Verdana"/>
                    <a:ea typeface="Times New Roman" charset="0"/>
                    <a:cs typeface="Times New Roman" charset="0"/>
                  </a:rPr>
                  <a:t>, </a:t>
                </a:r>
                <a:r>
                  <a:rPr lang="de-DE" sz="1700" dirty="0" smtClean="0">
                    <a:solidFill>
                      <a:srgbClr val="005FA0"/>
                    </a:solidFill>
                    <a:latin typeface="Verdana"/>
                    <a:ea typeface="Times New Roman" charset="0"/>
                    <a:cs typeface="Times New Roman" charset="0"/>
                  </a:rPr>
                  <a:t>die individuelle </a:t>
                </a:r>
                <a:r>
                  <a:rPr lang="de-DE" sz="1700" dirty="0" err="1" smtClean="0">
                    <a:solidFill>
                      <a:srgbClr val="005FA0"/>
                    </a:solidFill>
                    <a:latin typeface="Verdana"/>
                    <a:ea typeface="Times New Roman" charset="0"/>
                    <a:cs typeface="Times New Roman" charset="0"/>
                  </a:rPr>
                  <a:t>Incarnation</a:t>
                </a:r>
                <a:r>
                  <a:rPr lang="de-DE" sz="1700" dirty="0" smtClean="0">
                    <a:solidFill>
                      <a:srgbClr val="005FA0"/>
                    </a:solidFill>
                    <a:latin typeface="Verdana"/>
                    <a:ea typeface="Times New Roman" charset="0"/>
                    <a:cs typeface="Times New Roman" charset="0"/>
                  </a:rPr>
                  <a:t> </a:t>
                </a:r>
                <a:br>
                  <a:rPr lang="de-DE" sz="1700" dirty="0" smtClean="0">
                    <a:solidFill>
                      <a:srgbClr val="005FA0"/>
                    </a:solidFill>
                    <a:latin typeface="Verdana"/>
                    <a:ea typeface="Times New Roman" charset="0"/>
                    <a:cs typeface="Times New Roman" charset="0"/>
                  </a:rPr>
                </a:br>
                <a:r>
                  <a:rPr lang="de-DE" sz="1700" dirty="0" smtClean="0">
                    <a:solidFill>
                      <a:srgbClr val="005FA0"/>
                    </a:solidFill>
                    <a:latin typeface="Verdana"/>
                    <a:ea typeface="Times New Roman" charset="0"/>
                    <a:cs typeface="Times New Roman" charset="0"/>
                  </a:rPr>
                  <a:t>des ganzen </a:t>
                </a:r>
                <a:r>
                  <a:rPr lang="de-DE" sz="1700" dirty="0" err="1" smtClean="0">
                    <a:solidFill>
                      <a:srgbClr val="005FA0"/>
                    </a:solidFill>
                    <a:latin typeface="Verdana"/>
                    <a:ea typeface="Times New Roman" charset="0"/>
                    <a:cs typeface="Times New Roman" charset="0"/>
                  </a:rPr>
                  <a:t>Thierreichs</a:t>
                </a:r>
                <a:r>
                  <a:rPr lang="de-DE" sz="1700" dirty="0" smtClean="0">
                    <a:solidFill>
                      <a:srgbClr val="005FA0"/>
                    </a:solidFill>
                    <a:latin typeface="Verdana"/>
                    <a:ea typeface="Times New Roman" charset="0"/>
                    <a:cs typeface="Times New Roman" charset="0"/>
                  </a:rPr>
                  <a:t>. </a:t>
                </a:r>
                <a:endParaRPr lang="de-DE" sz="1700" dirty="0">
                  <a:solidFill>
                    <a:srgbClr val="005FA0"/>
                  </a:solidFill>
                  <a:latin typeface="Verdana"/>
                  <a:ea typeface="Times New Roman" charset="0"/>
                  <a:cs typeface="Times New Roman" charset="0"/>
                </a:endParaRPr>
              </a:p>
              <a:p>
                <a:pPr algn="ctr">
                  <a:lnSpc>
                    <a:spcPts val="1900"/>
                  </a:lnSpc>
                </a:pPr>
                <a:r>
                  <a:rPr lang="de-DE" sz="1400" dirty="0">
                    <a:solidFill>
                      <a:srgbClr val="005FA0"/>
                    </a:solidFill>
                    <a:latin typeface="Verdana"/>
                    <a:ea typeface="Times New Roman" charset="0"/>
                    <a:cs typeface="Times New Roman" charset="0"/>
                  </a:rPr>
                  <a:t>(MEGA II/5: 37)</a:t>
                </a:r>
              </a:p>
            </p:txBody>
          </p:sp>
        </p:grpSp>
      </p:grpSp>
      <p:sp>
        <p:nvSpPr>
          <p:cNvPr id="22" name="Textfeld 21"/>
          <p:cNvSpPr txBox="1">
            <a:spLocks noChangeArrowheads="1"/>
          </p:cNvSpPr>
          <p:nvPr/>
        </p:nvSpPr>
        <p:spPr bwMode="auto">
          <a:xfrm>
            <a:off x="452438" y="2623787"/>
            <a:ext cx="898789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eaLnBrk="0" hangingPunct="0"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eaLnBrk="0" hangingPunct="0"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eaLnBrk="0" hangingPunct="0"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lnSpc>
                <a:spcPts val="2000"/>
              </a:lnSpc>
            </a:pPr>
            <a:r>
              <a:rPr lang="de-DE" sz="1700" dirty="0">
                <a:solidFill>
                  <a:srgbClr val="005FA0"/>
                </a:solidFill>
                <a:latin typeface="Verdana"/>
                <a:ea typeface="Times New Roman" charset="0"/>
                <a:cs typeface="Times New Roman" charset="0"/>
              </a:rPr>
              <a:t>Im Austauschprozess wird eine Ware ausgesondert und </a:t>
            </a:r>
            <a:r>
              <a:rPr lang="de-DE" sz="1700" dirty="0" smtClean="0">
                <a:solidFill>
                  <a:srgbClr val="005FA0"/>
                </a:solidFill>
                <a:latin typeface="Verdana"/>
                <a:ea typeface="Times New Roman" charset="0"/>
                <a:cs typeface="Times New Roman" charset="0"/>
              </a:rPr>
              <a:t/>
            </a:r>
            <a:br>
              <a:rPr lang="de-DE" sz="1700" dirty="0" smtClean="0">
                <a:solidFill>
                  <a:srgbClr val="005FA0"/>
                </a:solidFill>
                <a:latin typeface="Verdana"/>
                <a:ea typeface="Times New Roman" charset="0"/>
                <a:cs typeface="Times New Roman" charset="0"/>
              </a:rPr>
            </a:br>
            <a:r>
              <a:rPr lang="de-DE" sz="1700" dirty="0" smtClean="0">
                <a:solidFill>
                  <a:srgbClr val="005FA0"/>
                </a:solidFill>
                <a:latin typeface="Verdana"/>
                <a:ea typeface="Times New Roman" charset="0"/>
                <a:cs typeface="Times New Roman" charset="0"/>
              </a:rPr>
              <a:t>zum </a:t>
            </a:r>
            <a:r>
              <a:rPr lang="de-DE" sz="1700" dirty="0">
                <a:solidFill>
                  <a:srgbClr val="005FA0"/>
                </a:solidFill>
                <a:latin typeface="Verdana"/>
                <a:ea typeface="Times New Roman" charset="0"/>
                <a:cs typeface="Times New Roman" charset="0"/>
              </a:rPr>
              <a:t>Tauschwert schlechthin erklärt: Sie ist </a:t>
            </a:r>
            <a:r>
              <a:rPr lang="de-DE" sz="1700" dirty="0">
                <a:solidFill>
                  <a:srgbClr val="E78444"/>
                </a:solidFill>
                <a:latin typeface="Verdana"/>
                <a:ea typeface="Times New Roman" charset="0"/>
                <a:cs typeface="Times New Roman" charset="0"/>
              </a:rPr>
              <a:t>Geld</a:t>
            </a:r>
            <a:r>
              <a:rPr lang="de-DE" sz="1700" dirty="0">
                <a:solidFill>
                  <a:srgbClr val="005FA0"/>
                </a:solidFill>
                <a:latin typeface="Verdana"/>
                <a:ea typeface="Times New Roman" charset="0"/>
                <a:cs typeface="Times New Roman" charset="0"/>
              </a:rPr>
              <a:t>.</a:t>
            </a:r>
          </a:p>
        </p:txBody>
      </p:sp>
      <p:sp>
        <p:nvSpPr>
          <p:cNvPr id="28" name="Textfeld 27"/>
          <p:cNvSpPr txBox="1">
            <a:spLocks noChangeArrowheads="1"/>
          </p:cNvSpPr>
          <p:nvPr/>
        </p:nvSpPr>
        <p:spPr bwMode="auto">
          <a:xfrm>
            <a:off x="452438" y="3336070"/>
            <a:ext cx="8987890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eaLnBrk="0" hangingPunct="0"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eaLnBrk="0" hangingPunct="0"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eaLnBrk="0" hangingPunct="0"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lnSpc>
                <a:spcPts val="2000"/>
              </a:lnSpc>
              <a:buClr>
                <a:srgbClr val="000000"/>
              </a:buClr>
            </a:pPr>
            <a:r>
              <a:rPr lang="de-DE" sz="1700" dirty="0">
                <a:solidFill>
                  <a:srgbClr val="005FA0"/>
                </a:solidFill>
                <a:latin typeface="Verdana"/>
                <a:ea typeface="Times New Roman" charset="0"/>
                <a:cs typeface="Times New Roman" charset="0"/>
              </a:rPr>
              <a:t>Im Geld als selbständige, dauerhafte </a:t>
            </a:r>
            <a:r>
              <a:rPr lang="de-DE" sz="1700" dirty="0" smtClean="0">
                <a:solidFill>
                  <a:srgbClr val="005FA0"/>
                </a:solidFill>
                <a:latin typeface="Verdana"/>
                <a:ea typeface="Times New Roman" charset="0"/>
                <a:cs typeface="Times New Roman" charset="0"/>
              </a:rPr>
              <a:t/>
            </a:r>
            <a:br>
              <a:rPr lang="de-DE" sz="1700" dirty="0" smtClean="0">
                <a:solidFill>
                  <a:srgbClr val="005FA0"/>
                </a:solidFill>
                <a:latin typeface="Verdana"/>
                <a:ea typeface="Times New Roman" charset="0"/>
                <a:cs typeface="Times New Roman" charset="0"/>
              </a:rPr>
            </a:br>
            <a:r>
              <a:rPr lang="de-DE" sz="1700" dirty="0" smtClean="0">
                <a:solidFill>
                  <a:srgbClr val="005FA0"/>
                </a:solidFill>
                <a:latin typeface="Verdana"/>
                <a:ea typeface="Times New Roman" charset="0"/>
                <a:cs typeface="Times New Roman" charset="0"/>
              </a:rPr>
              <a:t>und unmittelbare </a:t>
            </a:r>
            <a:r>
              <a:rPr lang="de-DE" sz="1700" dirty="0">
                <a:solidFill>
                  <a:srgbClr val="005FA0"/>
                </a:solidFill>
                <a:latin typeface="Verdana"/>
                <a:ea typeface="Times New Roman" charset="0"/>
                <a:cs typeface="Times New Roman" charset="0"/>
              </a:rPr>
              <a:t>Verkörperung </a:t>
            </a:r>
            <a:r>
              <a:rPr lang="de-DE" sz="1700" dirty="0" smtClean="0">
                <a:solidFill>
                  <a:srgbClr val="005FA0"/>
                </a:solidFill>
                <a:latin typeface="Verdana"/>
                <a:ea typeface="Times New Roman" charset="0"/>
                <a:cs typeface="Times New Roman" charset="0"/>
              </a:rPr>
              <a:t/>
            </a:r>
            <a:br>
              <a:rPr lang="de-DE" sz="1700" dirty="0" smtClean="0">
                <a:solidFill>
                  <a:srgbClr val="005FA0"/>
                </a:solidFill>
                <a:latin typeface="Verdana"/>
                <a:ea typeface="Times New Roman" charset="0"/>
                <a:cs typeface="Times New Roman" charset="0"/>
              </a:rPr>
            </a:br>
            <a:r>
              <a:rPr lang="de-DE" sz="1700" dirty="0" smtClean="0">
                <a:solidFill>
                  <a:srgbClr val="005FA0"/>
                </a:solidFill>
                <a:latin typeface="Verdana"/>
                <a:ea typeface="Times New Roman" charset="0"/>
                <a:cs typeface="Times New Roman" charset="0"/>
              </a:rPr>
              <a:t>von </a:t>
            </a:r>
            <a:r>
              <a:rPr lang="de-DE" sz="1700" dirty="0">
                <a:solidFill>
                  <a:srgbClr val="005FA0"/>
                </a:solidFill>
                <a:latin typeface="Verdana"/>
                <a:ea typeface="Times New Roman" charset="0"/>
                <a:cs typeface="Times New Roman" charset="0"/>
              </a:rPr>
              <a:t>Wert drücken alle Waren </a:t>
            </a:r>
            <a:r>
              <a:rPr lang="de-DE" sz="1700" dirty="0" smtClean="0">
                <a:solidFill>
                  <a:srgbClr val="005FA0"/>
                </a:solidFill>
                <a:latin typeface="Verdana"/>
                <a:ea typeface="Times New Roman" charset="0"/>
                <a:cs typeface="Times New Roman" charset="0"/>
              </a:rPr>
              <a:t/>
            </a:r>
            <a:br>
              <a:rPr lang="de-DE" sz="1700" dirty="0" smtClean="0">
                <a:solidFill>
                  <a:srgbClr val="005FA0"/>
                </a:solidFill>
                <a:latin typeface="Verdana"/>
                <a:ea typeface="Times New Roman" charset="0"/>
                <a:cs typeface="Times New Roman" charset="0"/>
              </a:rPr>
            </a:br>
            <a:r>
              <a:rPr lang="de-DE" sz="1700" dirty="0" smtClean="0">
                <a:solidFill>
                  <a:srgbClr val="005FA0"/>
                </a:solidFill>
                <a:latin typeface="Verdana"/>
                <a:ea typeface="Times New Roman" charset="0"/>
                <a:cs typeface="Times New Roman" charset="0"/>
              </a:rPr>
              <a:t>ihren jeweiligen </a:t>
            </a:r>
            <a:r>
              <a:rPr lang="de-DE" sz="1700" dirty="0">
                <a:solidFill>
                  <a:srgbClr val="005FA0"/>
                </a:solidFill>
                <a:latin typeface="Verdana"/>
                <a:ea typeface="Times New Roman" charset="0"/>
                <a:cs typeface="Times New Roman" charset="0"/>
              </a:rPr>
              <a:t>Wert aus</a:t>
            </a:r>
            <a:r>
              <a:rPr lang="de-DE" sz="1700" dirty="0" smtClean="0">
                <a:solidFill>
                  <a:srgbClr val="005FA0"/>
                </a:solidFill>
                <a:latin typeface="Verdana"/>
                <a:ea typeface="Times New Roman" charset="0"/>
                <a:cs typeface="Times New Roman" charset="0"/>
              </a:rPr>
              <a:t>.</a:t>
            </a:r>
          </a:p>
        </p:txBody>
      </p:sp>
      <p:pic>
        <p:nvPicPr>
          <p:cNvPr id="32" name="Bild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752" y="5209423"/>
            <a:ext cx="910917" cy="1234798"/>
          </a:xfrm>
          <a:prstGeom prst="rect">
            <a:avLst/>
          </a:prstGeom>
        </p:spPr>
      </p:pic>
      <p:pic>
        <p:nvPicPr>
          <p:cNvPr id="33" name="Bild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153" y="5549219"/>
            <a:ext cx="805749" cy="654293"/>
          </a:xfrm>
          <a:prstGeom prst="rect">
            <a:avLst/>
          </a:prstGeom>
        </p:spPr>
      </p:pic>
      <p:sp>
        <p:nvSpPr>
          <p:cNvPr id="35" name="Textfeld 34"/>
          <p:cNvSpPr txBox="1">
            <a:spLocks noChangeArrowheads="1"/>
          </p:cNvSpPr>
          <p:nvPr/>
        </p:nvSpPr>
        <p:spPr bwMode="auto">
          <a:xfrm>
            <a:off x="452438" y="4601672"/>
            <a:ext cx="898789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eaLnBrk="0" hangingPunct="0"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eaLnBrk="0" hangingPunct="0"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eaLnBrk="0" hangingPunct="0"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lnSpc>
                <a:spcPts val="2000"/>
              </a:lnSpc>
              <a:buClr>
                <a:srgbClr val="000000"/>
              </a:buClr>
            </a:pPr>
            <a:r>
              <a:rPr lang="de-DE" sz="1700" dirty="0">
                <a:solidFill>
                  <a:srgbClr val="005FA0"/>
                </a:solidFill>
                <a:latin typeface="Verdana"/>
                <a:ea typeface="Times New Roman" charset="0"/>
                <a:cs typeface="Times New Roman" charset="0"/>
              </a:rPr>
              <a:t>Erst jetzt lässt sich </a:t>
            </a:r>
            <a:br>
              <a:rPr lang="de-DE" sz="1700" dirty="0">
                <a:solidFill>
                  <a:srgbClr val="005FA0"/>
                </a:solidFill>
                <a:latin typeface="Verdana"/>
                <a:ea typeface="Times New Roman" charset="0"/>
                <a:cs typeface="Times New Roman" charset="0"/>
              </a:rPr>
            </a:br>
            <a:r>
              <a:rPr lang="de-DE" sz="1700" dirty="0">
                <a:solidFill>
                  <a:srgbClr val="005FA0"/>
                </a:solidFill>
                <a:latin typeface="Verdana"/>
                <a:ea typeface="Times New Roman" charset="0"/>
                <a:cs typeface="Times New Roman" charset="0"/>
              </a:rPr>
              <a:t>sagen: Ein Stuhl ist </a:t>
            </a:r>
            <a:br>
              <a:rPr lang="de-DE" sz="1700" dirty="0">
                <a:solidFill>
                  <a:srgbClr val="005FA0"/>
                </a:solidFill>
                <a:latin typeface="Verdana"/>
                <a:ea typeface="Times New Roman" charset="0"/>
                <a:cs typeface="Times New Roman" charset="0"/>
              </a:rPr>
            </a:br>
            <a:r>
              <a:rPr lang="de-DE" sz="1700" dirty="0">
                <a:solidFill>
                  <a:srgbClr val="005FA0"/>
                </a:solidFill>
                <a:latin typeface="Verdana"/>
                <a:ea typeface="Times New Roman" charset="0"/>
                <a:cs typeface="Times New Roman" charset="0"/>
              </a:rPr>
              <a:t>20 Euro wert.</a:t>
            </a:r>
          </a:p>
        </p:txBody>
      </p:sp>
    </p:spTree>
    <p:extLst>
      <p:ext uri="{BB962C8B-B14F-4D97-AF65-F5344CB8AC3E}">
        <p14:creationId xmlns:p14="http://schemas.microsoft.com/office/powerpoint/2010/main" val="871851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7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70" decel="100000"/>
                                        <p:tgtEl>
                                          <p:spTgt spid="1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" dur="77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" dur="77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2" grpId="0"/>
      <p:bldP spid="28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Oval 52"/>
          <p:cNvSpPr/>
          <p:nvPr/>
        </p:nvSpPr>
        <p:spPr bwMode="auto">
          <a:xfrm>
            <a:off x="3015288" y="1985963"/>
            <a:ext cx="5199500" cy="3754438"/>
          </a:xfrm>
          <a:prstGeom prst="ellipse">
            <a:avLst/>
          </a:prstGeom>
          <a:solidFill>
            <a:srgbClr val="005FA0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79923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srgbClr val="005FA0"/>
              </a:solidFill>
            </a:endParaRPr>
          </a:p>
        </p:txBody>
      </p:sp>
      <p:sp>
        <p:nvSpPr>
          <p:cNvPr id="55" name="Oval 54"/>
          <p:cNvSpPr/>
          <p:nvPr/>
        </p:nvSpPr>
        <p:spPr bwMode="auto">
          <a:xfrm>
            <a:off x="4204247" y="2207557"/>
            <a:ext cx="3325801" cy="2635376"/>
          </a:xfrm>
          <a:prstGeom prst="ellipse">
            <a:avLst/>
          </a:prstGeom>
          <a:solidFill>
            <a:srgbClr val="005FA0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79923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/>
          </a:p>
        </p:txBody>
      </p:sp>
      <p:sp>
        <p:nvSpPr>
          <p:cNvPr id="7175" name="Rechteck 2"/>
          <p:cNvSpPr>
            <a:spLocks noChangeArrowheads="1"/>
          </p:cNvSpPr>
          <p:nvPr/>
        </p:nvSpPr>
        <p:spPr bwMode="auto">
          <a:xfrm>
            <a:off x="4291552" y="3293590"/>
            <a:ext cx="24516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de-DE" sz="1700" b="1" dirty="0" smtClean="0">
                <a:solidFill>
                  <a:srgbClr val="FFFFFF"/>
                </a:solidFill>
                <a:latin typeface="Verdana" charset="0"/>
                <a:cs typeface="Verdana" charset="0"/>
              </a:rPr>
              <a:t>Gesellschaftliche</a:t>
            </a:r>
            <a:r>
              <a:rPr lang="de-DE" sz="1700" b="1" dirty="0">
                <a:solidFill>
                  <a:srgbClr val="FFFFFF"/>
                </a:solidFill>
                <a:latin typeface="Verdana" charset="0"/>
                <a:cs typeface="Verdana" charset="0"/>
              </a:rPr>
              <a:t/>
            </a:r>
            <a:br>
              <a:rPr lang="de-DE" sz="1700" b="1" dirty="0">
                <a:solidFill>
                  <a:srgbClr val="FFFFFF"/>
                </a:solidFill>
                <a:latin typeface="Verdana" charset="0"/>
                <a:cs typeface="Verdana" charset="0"/>
              </a:rPr>
            </a:br>
            <a:r>
              <a:rPr lang="de-DE" sz="1700" b="1" dirty="0">
                <a:solidFill>
                  <a:srgbClr val="FFFFFF"/>
                </a:solidFill>
                <a:latin typeface="Verdana" charset="0"/>
                <a:cs typeface="Verdana" charset="0"/>
              </a:rPr>
              <a:t>Gesamtarbeit</a:t>
            </a:r>
          </a:p>
        </p:txBody>
      </p:sp>
      <p:grpSp>
        <p:nvGrpSpPr>
          <p:cNvPr id="7176" name="Gruppierung 16"/>
          <p:cNvGrpSpPr>
            <a:grpSpLocks/>
          </p:cNvGrpSpPr>
          <p:nvPr/>
        </p:nvGrpSpPr>
        <p:grpSpPr bwMode="auto">
          <a:xfrm>
            <a:off x="5262038" y="1230313"/>
            <a:ext cx="612775" cy="611187"/>
            <a:chOff x="4852512" y="1420888"/>
            <a:chExt cx="612786" cy="611249"/>
          </a:xfrm>
        </p:grpSpPr>
        <p:sp>
          <p:nvSpPr>
            <p:cNvPr id="28" name="Oval 27"/>
            <p:cNvSpPr/>
            <p:nvPr/>
          </p:nvSpPr>
          <p:spPr>
            <a:xfrm>
              <a:off x="4852512" y="1420888"/>
              <a:ext cx="612786" cy="611249"/>
            </a:xfrm>
            <a:prstGeom prst="ellipse">
              <a:avLst/>
            </a:prstGeom>
            <a:solidFill>
              <a:srgbClr val="005FA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7992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7217" name="Textfeld 4"/>
            <p:cNvSpPr txBox="1">
              <a:spLocks noChangeArrowheads="1"/>
            </p:cNvSpPr>
            <p:nvPr/>
          </p:nvSpPr>
          <p:spPr bwMode="auto">
            <a:xfrm>
              <a:off x="4933950" y="1428295"/>
              <a:ext cx="414867" cy="538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/>
              <a:r>
                <a:rPr lang="de-DE" sz="2900" b="1" dirty="0">
                  <a:solidFill>
                    <a:srgbClr val="FFFFFF"/>
                  </a:solidFill>
                  <a:latin typeface="Verdana" charset="0"/>
                  <a:cs typeface="Verdana" charset="0"/>
                </a:rPr>
                <a:t>A</a:t>
              </a:r>
            </a:p>
          </p:txBody>
        </p:sp>
      </p:grpSp>
      <p:grpSp>
        <p:nvGrpSpPr>
          <p:cNvPr id="7177" name="Gruppierung 33"/>
          <p:cNvGrpSpPr>
            <a:grpSpLocks/>
          </p:cNvGrpSpPr>
          <p:nvPr/>
        </p:nvGrpSpPr>
        <p:grpSpPr bwMode="auto">
          <a:xfrm>
            <a:off x="5262038" y="2355923"/>
            <a:ext cx="612775" cy="612775"/>
            <a:chOff x="4852512" y="1567850"/>
            <a:chExt cx="612786" cy="612837"/>
          </a:xfrm>
        </p:grpSpPr>
        <p:sp>
          <p:nvSpPr>
            <p:cNvPr id="35" name="Oval 34"/>
            <p:cNvSpPr/>
            <p:nvPr/>
          </p:nvSpPr>
          <p:spPr>
            <a:xfrm>
              <a:off x="4852512" y="1567850"/>
              <a:ext cx="612786" cy="612837"/>
            </a:xfrm>
            <a:prstGeom prst="ellipse">
              <a:avLst/>
            </a:prstGeom>
            <a:solidFill>
              <a:srgbClr val="005FA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7992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7215" name="Textfeld 35"/>
            <p:cNvSpPr txBox="1">
              <a:spLocks noChangeArrowheads="1"/>
            </p:cNvSpPr>
            <p:nvPr/>
          </p:nvSpPr>
          <p:spPr bwMode="auto">
            <a:xfrm>
              <a:off x="4933950" y="1576020"/>
              <a:ext cx="414867" cy="538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/>
              <a:r>
                <a:rPr lang="de-DE" sz="2900" b="1" dirty="0">
                  <a:solidFill>
                    <a:srgbClr val="FFFFFF"/>
                  </a:solidFill>
                  <a:latin typeface="Verdana" charset="0"/>
                  <a:cs typeface="Verdana" charset="0"/>
                </a:rPr>
                <a:t>a</a:t>
              </a:r>
            </a:p>
          </p:txBody>
        </p:sp>
      </p:grpSp>
      <p:cxnSp>
        <p:nvCxnSpPr>
          <p:cNvPr id="67" name="Gerade Verbindung mit Pfeil 66"/>
          <p:cNvCxnSpPr>
            <a:stCxn id="28" idx="4"/>
          </p:cNvCxnSpPr>
          <p:nvPr/>
        </p:nvCxnSpPr>
        <p:spPr bwMode="auto">
          <a:xfrm>
            <a:off x="5568425" y="1841500"/>
            <a:ext cx="0" cy="351198"/>
          </a:xfrm>
          <a:prstGeom prst="straightConnector1">
            <a:avLst/>
          </a:prstGeom>
          <a:ln w="28575" cmpd="sng">
            <a:solidFill>
              <a:srgbClr val="E78444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9" name="Gruppierung 58"/>
          <p:cNvGrpSpPr/>
          <p:nvPr/>
        </p:nvGrpSpPr>
        <p:grpSpPr>
          <a:xfrm>
            <a:off x="6724042" y="2566989"/>
            <a:ext cx="1889739" cy="954960"/>
            <a:chOff x="6724042" y="2566989"/>
            <a:chExt cx="1889739" cy="954960"/>
          </a:xfrm>
        </p:grpSpPr>
        <p:grpSp>
          <p:nvGrpSpPr>
            <p:cNvPr id="7178" name="Gruppierung 36"/>
            <p:cNvGrpSpPr>
              <a:grpSpLocks/>
            </p:cNvGrpSpPr>
            <p:nvPr/>
          </p:nvGrpSpPr>
          <p:grpSpPr bwMode="auto">
            <a:xfrm>
              <a:off x="8002594" y="2566989"/>
              <a:ext cx="611187" cy="611187"/>
              <a:chOff x="4645842" y="1075187"/>
              <a:chExt cx="611198" cy="611249"/>
            </a:xfrm>
          </p:grpSpPr>
          <p:sp>
            <p:nvSpPr>
              <p:cNvPr id="38" name="Oval 37"/>
              <p:cNvSpPr/>
              <p:nvPr/>
            </p:nvSpPr>
            <p:spPr>
              <a:xfrm>
                <a:off x="4645842" y="1075187"/>
                <a:ext cx="611198" cy="611249"/>
              </a:xfrm>
              <a:prstGeom prst="ellipse">
                <a:avLst/>
              </a:prstGeom>
              <a:solidFill>
                <a:srgbClr val="005FA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7992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/>
              </a:p>
            </p:txBody>
          </p:sp>
          <p:sp>
            <p:nvSpPr>
              <p:cNvPr id="7213" name="Textfeld 38"/>
              <p:cNvSpPr txBox="1">
                <a:spLocks noChangeArrowheads="1"/>
              </p:cNvSpPr>
              <p:nvPr/>
            </p:nvSpPr>
            <p:spPr bwMode="auto">
              <a:xfrm>
                <a:off x="4734983" y="1107585"/>
                <a:ext cx="414867" cy="5386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defTabSz="479425" fontAlgn="base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defTabSz="479425" fontAlgn="base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defTabSz="479425" fontAlgn="base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defTabSz="479425" fontAlgn="base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de-DE" sz="2900" b="1" dirty="0">
                    <a:solidFill>
                      <a:srgbClr val="FFFFFF"/>
                    </a:solidFill>
                    <a:latin typeface="Verdana" charset="0"/>
                    <a:cs typeface="Verdana" charset="0"/>
                  </a:rPr>
                  <a:t>B</a:t>
                </a:r>
              </a:p>
            </p:txBody>
          </p:sp>
        </p:grpSp>
        <p:grpSp>
          <p:nvGrpSpPr>
            <p:cNvPr id="7179" name="Gruppierung 39"/>
            <p:cNvGrpSpPr>
              <a:grpSpLocks/>
            </p:cNvGrpSpPr>
            <p:nvPr/>
          </p:nvGrpSpPr>
          <p:grpSpPr bwMode="auto">
            <a:xfrm>
              <a:off x="6724042" y="2909174"/>
              <a:ext cx="611187" cy="612775"/>
              <a:chOff x="4341668" y="1111407"/>
              <a:chExt cx="611198" cy="612837"/>
            </a:xfrm>
          </p:grpSpPr>
          <p:sp>
            <p:nvSpPr>
              <p:cNvPr id="41" name="Oval 40"/>
              <p:cNvSpPr/>
              <p:nvPr/>
            </p:nvSpPr>
            <p:spPr>
              <a:xfrm>
                <a:off x="4341668" y="1111407"/>
                <a:ext cx="611198" cy="612837"/>
              </a:xfrm>
              <a:prstGeom prst="ellipse">
                <a:avLst/>
              </a:prstGeom>
              <a:solidFill>
                <a:srgbClr val="005FA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7992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/>
              </a:p>
            </p:txBody>
          </p:sp>
          <p:sp>
            <p:nvSpPr>
              <p:cNvPr id="7211" name="Textfeld 41"/>
              <p:cNvSpPr txBox="1">
                <a:spLocks noChangeArrowheads="1"/>
              </p:cNvSpPr>
              <p:nvPr/>
            </p:nvSpPr>
            <p:spPr bwMode="auto">
              <a:xfrm>
                <a:off x="4439616" y="1140741"/>
                <a:ext cx="414867" cy="5386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defTabSz="479425" fontAlgn="base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defTabSz="479425" fontAlgn="base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defTabSz="479425" fontAlgn="base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defTabSz="479425" fontAlgn="base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de-DE" sz="2900" b="1" dirty="0">
                    <a:solidFill>
                      <a:srgbClr val="FFFFFF"/>
                    </a:solidFill>
                    <a:latin typeface="Verdana" charset="0"/>
                    <a:cs typeface="Verdana" charset="0"/>
                  </a:rPr>
                  <a:t>b</a:t>
                </a:r>
              </a:p>
            </p:txBody>
          </p:sp>
        </p:grpSp>
        <p:cxnSp>
          <p:nvCxnSpPr>
            <p:cNvPr id="69" name="Gerade Verbindung mit Pfeil 68"/>
            <p:cNvCxnSpPr/>
            <p:nvPr/>
          </p:nvCxnSpPr>
          <p:spPr bwMode="auto">
            <a:xfrm flipH="1">
              <a:off x="7530048" y="2913063"/>
              <a:ext cx="472548" cy="157162"/>
            </a:xfrm>
            <a:prstGeom prst="straightConnector1">
              <a:avLst/>
            </a:prstGeom>
            <a:ln w="28575" cmpd="sng">
              <a:solidFill>
                <a:srgbClr val="E78444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uppierung 60"/>
          <p:cNvGrpSpPr/>
          <p:nvPr/>
        </p:nvGrpSpPr>
        <p:grpSpPr>
          <a:xfrm>
            <a:off x="5722942" y="4077831"/>
            <a:ext cx="660852" cy="2359482"/>
            <a:chOff x="5722942" y="4077831"/>
            <a:chExt cx="660852" cy="2359482"/>
          </a:xfrm>
        </p:grpSpPr>
        <p:grpSp>
          <p:nvGrpSpPr>
            <p:cNvPr id="7188" name="Gruppierung 58"/>
            <p:cNvGrpSpPr>
              <a:grpSpLocks/>
            </p:cNvGrpSpPr>
            <p:nvPr/>
          </p:nvGrpSpPr>
          <p:grpSpPr bwMode="auto">
            <a:xfrm>
              <a:off x="5722942" y="4077831"/>
              <a:ext cx="612775" cy="612775"/>
              <a:chOff x="4543102" y="661453"/>
              <a:chExt cx="612786" cy="612837"/>
            </a:xfrm>
          </p:grpSpPr>
          <p:sp>
            <p:nvSpPr>
              <p:cNvPr id="60" name="Oval 59"/>
              <p:cNvSpPr/>
              <p:nvPr/>
            </p:nvSpPr>
            <p:spPr>
              <a:xfrm>
                <a:off x="4543102" y="661453"/>
                <a:ext cx="612786" cy="612837"/>
              </a:xfrm>
              <a:prstGeom prst="ellipse">
                <a:avLst/>
              </a:prstGeom>
              <a:solidFill>
                <a:srgbClr val="005FA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7992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/>
              </a:p>
            </p:txBody>
          </p:sp>
          <p:sp>
            <p:nvSpPr>
              <p:cNvPr id="7209" name="Textfeld 60"/>
              <p:cNvSpPr txBox="1">
                <a:spLocks noChangeArrowheads="1"/>
              </p:cNvSpPr>
              <p:nvPr/>
            </p:nvSpPr>
            <p:spPr bwMode="auto">
              <a:xfrm>
                <a:off x="4637613" y="673168"/>
                <a:ext cx="414867" cy="5386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defTabSz="479425" fontAlgn="base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defTabSz="479425" fontAlgn="base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defTabSz="479425" fontAlgn="base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defTabSz="479425" fontAlgn="base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de-DE" sz="2900" b="1" dirty="0">
                    <a:solidFill>
                      <a:srgbClr val="FFFFFF"/>
                    </a:solidFill>
                    <a:latin typeface="Verdana" charset="0"/>
                    <a:cs typeface="Verdana" charset="0"/>
                  </a:rPr>
                  <a:t>c</a:t>
                </a:r>
              </a:p>
            </p:txBody>
          </p:sp>
        </p:grpSp>
        <p:grpSp>
          <p:nvGrpSpPr>
            <p:cNvPr id="7189" name="Gruppierung 61"/>
            <p:cNvGrpSpPr>
              <a:grpSpLocks/>
            </p:cNvGrpSpPr>
            <p:nvPr/>
          </p:nvGrpSpPr>
          <p:grpSpPr bwMode="auto">
            <a:xfrm>
              <a:off x="5772606" y="5826125"/>
              <a:ext cx="611188" cy="611188"/>
              <a:chOff x="4096797" y="1421638"/>
              <a:chExt cx="611199" cy="611250"/>
            </a:xfrm>
          </p:grpSpPr>
          <p:sp>
            <p:nvSpPr>
              <p:cNvPr id="63" name="Oval 62"/>
              <p:cNvSpPr/>
              <p:nvPr/>
            </p:nvSpPr>
            <p:spPr>
              <a:xfrm>
                <a:off x="4096797" y="1421638"/>
                <a:ext cx="611199" cy="611250"/>
              </a:xfrm>
              <a:prstGeom prst="ellipse">
                <a:avLst/>
              </a:prstGeom>
              <a:solidFill>
                <a:srgbClr val="005FA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7992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/>
              </a:p>
            </p:txBody>
          </p:sp>
          <p:sp>
            <p:nvSpPr>
              <p:cNvPr id="7207" name="Textfeld 63"/>
              <p:cNvSpPr txBox="1">
                <a:spLocks noChangeArrowheads="1"/>
              </p:cNvSpPr>
              <p:nvPr/>
            </p:nvSpPr>
            <p:spPr bwMode="auto">
              <a:xfrm>
                <a:off x="4186152" y="1453695"/>
                <a:ext cx="414867" cy="5386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defTabSz="479425" fontAlgn="base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defTabSz="479425" fontAlgn="base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defTabSz="479425" fontAlgn="base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defTabSz="479425" fontAlgn="base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de-DE" sz="2900" b="1" dirty="0">
                    <a:solidFill>
                      <a:srgbClr val="FFFFFF"/>
                    </a:solidFill>
                    <a:latin typeface="Verdana" charset="0"/>
                    <a:cs typeface="Verdana" charset="0"/>
                  </a:rPr>
                  <a:t>C</a:t>
                </a:r>
              </a:p>
            </p:txBody>
          </p:sp>
        </p:grpSp>
        <p:cxnSp>
          <p:nvCxnSpPr>
            <p:cNvPr id="90" name="Gerade Verbindung mit Pfeil 89"/>
            <p:cNvCxnSpPr>
              <a:endCxn id="63" idx="0"/>
            </p:cNvCxnSpPr>
            <p:nvPr/>
          </p:nvCxnSpPr>
          <p:spPr bwMode="auto">
            <a:xfrm>
              <a:off x="6055569" y="4842933"/>
              <a:ext cx="22631" cy="983192"/>
            </a:xfrm>
            <a:prstGeom prst="straightConnector1">
              <a:avLst/>
            </a:prstGeom>
            <a:ln w="28575" cmpd="sng">
              <a:solidFill>
                <a:srgbClr val="E78444"/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01" name="Rechteck 114"/>
          <p:cNvSpPr>
            <a:spLocks noChangeArrowheads="1"/>
          </p:cNvSpPr>
          <p:nvPr/>
        </p:nvSpPr>
        <p:spPr bwMode="auto">
          <a:xfrm>
            <a:off x="3840514" y="4862719"/>
            <a:ext cx="2753777" cy="65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de-DE" sz="1500" dirty="0">
                <a:solidFill>
                  <a:srgbClr val="005FA0"/>
                </a:solidFill>
                <a:latin typeface="Verdana" charset="0"/>
                <a:cs typeface="Verdana" charset="0"/>
              </a:rPr>
              <a:t>Austausch auf </a:t>
            </a:r>
            <a:r>
              <a:rPr lang="de-DE" sz="1500" dirty="0" smtClean="0">
                <a:solidFill>
                  <a:srgbClr val="005FA0"/>
                </a:solidFill>
                <a:latin typeface="Verdana" charset="0"/>
                <a:cs typeface="Verdana" charset="0"/>
              </a:rPr>
              <a:t/>
            </a:r>
            <a:br>
              <a:rPr lang="de-DE" sz="1500" dirty="0" smtClean="0">
                <a:solidFill>
                  <a:srgbClr val="005FA0"/>
                </a:solidFill>
                <a:latin typeface="Verdana" charset="0"/>
                <a:cs typeface="Verdana" charset="0"/>
              </a:rPr>
            </a:br>
            <a:r>
              <a:rPr lang="de-DE" sz="1500" dirty="0" smtClean="0">
                <a:solidFill>
                  <a:srgbClr val="005FA0"/>
                </a:solidFill>
                <a:latin typeface="Verdana" charset="0"/>
                <a:cs typeface="Verdana" charset="0"/>
              </a:rPr>
              <a:t>dem Markt </a:t>
            </a:r>
            <a:br>
              <a:rPr lang="de-DE" sz="1500" dirty="0" smtClean="0">
                <a:solidFill>
                  <a:srgbClr val="005FA0"/>
                </a:solidFill>
                <a:latin typeface="Verdana" charset="0"/>
                <a:cs typeface="Verdana" charset="0"/>
              </a:rPr>
            </a:br>
            <a:r>
              <a:rPr lang="de-DE" sz="1500" dirty="0" smtClean="0">
                <a:solidFill>
                  <a:srgbClr val="005FA0"/>
                </a:solidFill>
                <a:latin typeface="Verdana" charset="0"/>
                <a:cs typeface="Verdana" charset="0"/>
              </a:rPr>
              <a:t>vermittels Geld</a:t>
            </a:r>
            <a:endParaRPr lang="de-DE" sz="1500" dirty="0">
              <a:solidFill>
                <a:srgbClr val="005FA0"/>
              </a:solidFill>
              <a:latin typeface="Verdana" charset="0"/>
              <a:cs typeface="Verdana" charset="0"/>
            </a:endParaRPr>
          </a:p>
        </p:txBody>
      </p:sp>
      <p:grpSp>
        <p:nvGrpSpPr>
          <p:cNvPr id="74" name="Gruppierung 73"/>
          <p:cNvGrpSpPr/>
          <p:nvPr/>
        </p:nvGrpSpPr>
        <p:grpSpPr>
          <a:xfrm>
            <a:off x="2211403" y="2783957"/>
            <a:ext cx="1637509" cy="816061"/>
            <a:chOff x="2211403" y="2783957"/>
            <a:chExt cx="1637509" cy="816061"/>
          </a:xfrm>
        </p:grpSpPr>
        <p:grpSp>
          <p:nvGrpSpPr>
            <p:cNvPr id="72" name="Gruppierung 71"/>
            <p:cNvGrpSpPr/>
            <p:nvPr/>
          </p:nvGrpSpPr>
          <p:grpSpPr>
            <a:xfrm>
              <a:off x="2211403" y="2783957"/>
              <a:ext cx="612775" cy="612775"/>
              <a:chOff x="2211403" y="2783957"/>
              <a:chExt cx="612775" cy="612775"/>
            </a:xfrm>
          </p:grpSpPr>
          <p:sp>
            <p:nvSpPr>
              <p:cNvPr id="48" name="Oval 47"/>
              <p:cNvSpPr/>
              <p:nvPr/>
            </p:nvSpPr>
            <p:spPr bwMode="auto">
              <a:xfrm>
                <a:off x="2211403" y="2783957"/>
                <a:ext cx="612775" cy="612775"/>
              </a:xfrm>
              <a:prstGeom prst="ellipse">
                <a:avLst/>
              </a:prstGeom>
              <a:solidFill>
                <a:srgbClr val="FFFFFF"/>
              </a:solidFill>
              <a:ln w="12700" cmpd="sng">
                <a:solidFill>
                  <a:srgbClr val="E78444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7992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/>
              </a:p>
            </p:txBody>
          </p:sp>
          <p:sp>
            <p:nvSpPr>
              <p:cNvPr id="7181" name="Textfeld 48"/>
              <p:cNvSpPr txBox="1">
                <a:spLocks noChangeArrowheads="1"/>
              </p:cNvSpPr>
              <p:nvPr/>
            </p:nvSpPr>
            <p:spPr bwMode="auto">
              <a:xfrm>
                <a:off x="2300972" y="2804710"/>
                <a:ext cx="414859" cy="5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defTabSz="479425" fontAlgn="base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defTabSz="479425" fontAlgn="base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defTabSz="479425" fontAlgn="base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defTabSz="479425" fontAlgn="base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de-DE" sz="2900" b="1" dirty="0">
                    <a:solidFill>
                      <a:srgbClr val="E78444"/>
                    </a:solidFill>
                    <a:latin typeface="Verdana" charset="0"/>
                    <a:cs typeface="Verdana" charset="0"/>
                  </a:rPr>
                  <a:t>E</a:t>
                </a:r>
              </a:p>
            </p:txBody>
          </p:sp>
        </p:grpSp>
        <p:grpSp>
          <p:nvGrpSpPr>
            <p:cNvPr id="73" name="Gruppierung 72"/>
            <p:cNvGrpSpPr/>
            <p:nvPr/>
          </p:nvGrpSpPr>
          <p:grpSpPr>
            <a:xfrm>
              <a:off x="3237725" y="2987243"/>
              <a:ext cx="611187" cy="612775"/>
              <a:chOff x="3237725" y="2987243"/>
              <a:chExt cx="611187" cy="612775"/>
            </a:xfrm>
          </p:grpSpPr>
          <p:sp>
            <p:nvSpPr>
              <p:cNvPr id="51" name="Oval 50"/>
              <p:cNvSpPr/>
              <p:nvPr/>
            </p:nvSpPr>
            <p:spPr bwMode="auto">
              <a:xfrm>
                <a:off x="3237725" y="2987243"/>
                <a:ext cx="611187" cy="612775"/>
              </a:xfrm>
              <a:prstGeom prst="ellipse">
                <a:avLst/>
              </a:prstGeom>
              <a:solidFill>
                <a:srgbClr val="FFFFFF"/>
              </a:solidFill>
              <a:ln w="12700" cmpd="sng">
                <a:solidFill>
                  <a:srgbClr val="E78444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7992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/>
              </a:p>
            </p:txBody>
          </p:sp>
          <p:sp>
            <p:nvSpPr>
              <p:cNvPr id="7183" name="Textfeld 51"/>
              <p:cNvSpPr txBox="1">
                <a:spLocks noChangeArrowheads="1"/>
              </p:cNvSpPr>
              <p:nvPr/>
            </p:nvSpPr>
            <p:spPr bwMode="auto">
              <a:xfrm>
                <a:off x="3344209" y="2995409"/>
                <a:ext cx="414859" cy="5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defTabSz="479425" fontAlgn="base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defTabSz="479425" fontAlgn="base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defTabSz="479425" fontAlgn="base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defTabSz="479425" fontAlgn="base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de-DE" sz="2900" b="1" dirty="0" err="1">
                    <a:solidFill>
                      <a:srgbClr val="E78444"/>
                    </a:solidFill>
                    <a:latin typeface="Verdana" charset="0"/>
                    <a:cs typeface="Verdana" charset="0"/>
                  </a:rPr>
                  <a:t>e</a:t>
                </a:r>
                <a:endParaRPr lang="de-DE" sz="2900" b="1" dirty="0">
                  <a:solidFill>
                    <a:srgbClr val="E78444"/>
                  </a:solidFill>
                  <a:latin typeface="Verdana" charset="0"/>
                  <a:cs typeface="Verdana" charset="0"/>
                </a:endParaRPr>
              </a:p>
            </p:txBody>
          </p:sp>
        </p:grpSp>
        <p:cxnSp>
          <p:nvCxnSpPr>
            <p:cNvPr id="96" name="Gerade Verbindung mit Pfeil 95"/>
            <p:cNvCxnSpPr/>
            <p:nvPr/>
          </p:nvCxnSpPr>
          <p:spPr bwMode="auto">
            <a:xfrm>
              <a:off x="2824178" y="3146962"/>
              <a:ext cx="349250" cy="62428"/>
            </a:xfrm>
            <a:prstGeom prst="straightConnector1">
              <a:avLst/>
            </a:prstGeom>
            <a:ln w="28575" cmpd="sng">
              <a:solidFill>
                <a:srgbClr val="E78444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uppierung 74"/>
          <p:cNvGrpSpPr/>
          <p:nvPr/>
        </p:nvGrpSpPr>
        <p:grpSpPr>
          <a:xfrm>
            <a:off x="4276139" y="4381500"/>
            <a:ext cx="295867" cy="359390"/>
            <a:chOff x="4276139" y="4381500"/>
            <a:chExt cx="295867" cy="359390"/>
          </a:xfrm>
        </p:grpSpPr>
        <p:cxnSp>
          <p:nvCxnSpPr>
            <p:cNvPr id="62" name="Gerade Verbindung mit Pfeil 61"/>
            <p:cNvCxnSpPr>
              <a:stCxn id="54" idx="7"/>
            </p:cNvCxnSpPr>
            <p:nvPr/>
          </p:nvCxnSpPr>
          <p:spPr bwMode="auto">
            <a:xfrm flipV="1">
              <a:off x="4276139" y="4381500"/>
              <a:ext cx="295867" cy="359390"/>
            </a:xfrm>
            <a:prstGeom prst="straightConnector1">
              <a:avLst/>
            </a:prstGeom>
            <a:ln w="28575" cmpd="sng">
              <a:solidFill>
                <a:srgbClr val="E78444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mit Pfeil 55"/>
            <p:cNvCxnSpPr/>
            <p:nvPr/>
          </p:nvCxnSpPr>
          <p:spPr bwMode="auto">
            <a:xfrm>
              <a:off x="4376216" y="4451923"/>
              <a:ext cx="66675" cy="242901"/>
            </a:xfrm>
            <a:prstGeom prst="straightConnector1">
              <a:avLst/>
            </a:prstGeom>
            <a:ln w="28575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 Verbindung mit Pfeil 64"/>
            <p:cNvCxnSpPr/>
            <p:nvPr/>
          </p:nvCxnSpPr>
          <p:spPr bwMode="auto">
            <a:xfrm flipV="1">
              <a:off x="4290491" y="4550662"/>
              <a:ext cx="260350" cy="43638"/>
            </a:xfrm>
            <a:prstGeom prst="straightConnector1">
              <a:avLst/>
            </a:prstGeom>
            <a:ln w="28575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uppierung 70"/>
          <p:cNvGrpSpPr/>
          <p:nvPr/>
        </p:nvGrpSpPr>
        <p:grpSpPr>
          <a:xfrm>
            <a:off x="3131700" y="4651151"/>
            <a:ext cx="1234178" cy="1592749"/>
            <a:chOff x="3131700" y="4651151"/>
            <a:chExt cx="1234178" cy="1592749"/>
          </a:xfrm>
        </p:grpSpPr>
        <p:grpSp>
          <p:nvGrpSpPr>
            <p:cNvPr id="70" name="Gruppierung 69"/>
            <p:cNvGrpSpPr/>
            <p:nvPr/>
          </p:nvGrpSpPr>
          <p:grpSpPr>
            <a:xfrm>
              <a:off x="3753103" y="4651151"/>
              <a:ext cx="612775" cy="612775"/>
              <a:chOff x="3753103" y="4651151"/>
              <a:chExt cx="612775" cy="612775"/>
            </a:xfrm>
          </p:grpSpPr>
          <p:sp>
            <p:nvSpPr>
              <p:cNvPr id="54" name="Oval 53"/>
              <p:cNvSpPr/>
              <p:nvPr/>
            </p:nvSpPr>
            <p:spPr bwMode="auto">
              <a:xfrm>
                <a:off x="3753103" y="4651151"/>
                <a:ext cx="612775" cy="612775"/>
              </a:xfrm>
              <a:prstGeom prst="ellipse">
                <a:avLst/>
              </a:prstGeom>
              <a:solidFill>
                <a:srgbClr val="FFFFFF"/>
              </a:solidFill>
              <a:ln w="12700" cmpd="sng">
                <a:solidFill>
                  <a:srgbClr val="E78444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7992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/>
              </a:p>
            </p:txBody>
          </p:sp>
          <p:sp>
            <p:nvSpPr>
              <p:cNvPr id="7185" name="Textfeld 54"/>
              <p:cNvSpPr txBox="1">
                <a:spLocks noChangeArrowheads="1"/>
              </p:cNvSpPr>
              <p:nvPr/>
            </p:nvSpPr>
            <p:spPr bwMode="auto">
              <a:xfrm>
                <a:off x="3842876" y="4679797"/>
                <a:ext cx="414859" cy="5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defTabSz="479425" fontAlgn="base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defTabSz="479425" fontAlgn="base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defTabSz="479425" fontAlgn="base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defTabSz="479425" fontAlgn="base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de-DE" sz="2900" b="1" dirty="0">
                    <a:solidFill>
                      <a:srgbClr val="E78444"/>
                    </a:solidFill>
                    <a:latin typeface="Verdana" charset="0"/>
                    <a:cs typeface="Verdana" charset="0"/>
                  </a:rPr>
                  <a:t>d</a:t>
                </a:r>
              </a:p>
            </p:txBody>
          </p:sp>
        </p:grpSp>
        <p:grpSp>
          <p:nvGrpSpPr>
            <p:cNvPr id="68" name="Gruppierung 67"/>
            <p:cNvGrpSpPr/>
            <p:nvPr/>
          </p:nvGrpSpPr>
          <p:grpSpPr>
            <a:xfrm>
              <a:off x="3131700" y="5632712"/>
              <a:ext cx="612775" cy="611188"/>
              <a:chOff x="3131700" y="5632712"/>
              <a:chExt cx="612775" cy="611188"/>
            </a:xfrm>
          </p:grpSpPr>
          <p:sp>
            <p:nvSpPr>
              <p:cNvPr id="57" name="Oval 56"/>
              <p:cNvSpPr/>
              <p:nvPr/>
            </p:nvSpPr>
            <p:spPr bwMode="auto">
              <a:xfrm>
                <a:off x="3131700" y="5632712"/>
                <a:ext cx="612775" cy="611188"/>
              </a:xfrm>
              <a:prstGeom prst="ellipse">
                <a:avLst/>
              </a:prstGeom>
              <a:solidFill>
                <a:srgbClr val="FFFFFF"/>
              </a:solidFill>
              <a:ln w="12700" cmpd="sng">
                <a:solidFill>
                  <a:srgbClr val="E78444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7992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/>
              </a:p>
            </p:txBody>
          </p:sp>
          <p:sp>
            <p:nvSpPr>
              <p:cNvPr id="7187" name="Textfeld 57"/>
              <p:cNvSpPr txBox="1">
                <a:spLocks noChangeArrowheads="1"/>
              </p:cNvSpPr>
              <p:nvPr/>
            </p:nvSpPr>
            <p:spPr bwMode="auto">
              <a:xfrm>
                <a:off x="3208638" y="5664767"/>
                <a:ext cx="414859" cy="5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defTabSz="479425" fontAlgn="base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defTabSz="479425" fontAlgn="base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defTabSz="479425" fontAlgn="base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defTabSz="479425" fontAlgn="base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de-DE" sz="2900" b="1" dirty="0">
                    <a:solidFill>
                      <a:srgbClr val="E78444"/>
                    </a:solidFill>
                    <a:latin typeface="Verdana" charset="0"/>
                    <a:cs typeface="Verdana" charset="0"/>
                  </a:rPr>
                  <a:t>D</a:t>
                </a:r>
              </a:p>
            </p:txBody>
          </p:sp>
        </p:grpSp>
        <p:cxnSp>
          <p:nvCxnSpPr>
            <p:cNvPr id="110" name="Gerade Verbindung mit Pfeil 109"/>
            <p:cNvCxnSpPr/>
            <p:nvPr/>
          </p:nvCxnSpPr>
          <p:spPr bwMode="auto">
            <a:xfrm flipV="1">
              <a:off x="3587129" y="5268230"/>
              <a:ext cx="287249" cy="402375"/>
            </a:xfrm>
            <a:prstGeom prst="straightConnector1">
              <a:avLst/>
            </a:prstGeom>
            <a:ln w="28575" cmpd="sng">
              <a:solidFill>
                <a:srgbClr val="E78444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uppierung 75"/>
          <p:cNvGrpSpPr/>
          <p:nvPr/>
        </p:nvGrpSpPr>
        <p:grpSpPr>
          <a:xfrm>
            <a:off x="3853213" y="3261232"/>
            <a:ext cx="349250" cy="202212"/>
            <a:chOff x="3853213" y="3261232"/>
            <a:chExt cx="349250" cy="202212"/>
          </a:xfrm>
        </p:grpSpPr>
        <p:cxnSp>
          <p:nvCxnSpPr>
            <p:cNvPr id="89" name="Gerade Verbindung mit Pfeil 88"/>
            <p:cNvCxnSpPr/>
            <p:nvPr/>
          </p:nvCxnSpPr>
          <p:spPr bwMode="auto">
            <a:xfrm>
              <a:off x="3853213" y="3335865"/>
              <a:ext cx="349250" cy="62428"/>
            </a:xfrm>
            <a:prstGeom prst="straightConnector1">
              <a:avLst/>
            </a:prstGeom>
            <a:ln w="28575" cmpd="sng">
              <a:solidFill>
                <a:srgbClr val="E78444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Gerade Verbindung mit Pfeil 115"/>
            <p:cNvCxnSpPr/>
            <p:nvPr/>
          </p:nvCxnSpPr>
          <p:spPr bwMode="auto">
            <a:xfrm>
              <a:off x="3942124" y="3261232"/>
              <a:ext cx="114884" cy="202212"/>
            </a:xfrm>
            <a:prstGeom prst="straightConnector1">
              <a:avLst/>
            </a:prstGeom>
            <a:ln w="28575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Gerade Verbindung mit Pfeil 116"/>
            <p:cNvCxnSpPr/>
            <p:nvPr/>
          </p:nvCxnSpPr>
          <p:spPr bwMode="auto">
            <a:xfrm flipV="1">
              <a:off x="3890073" y="3296809"/>
              <a:ext cx="217636" cy="124659"/>
            </a:xfrm>
            <a:prstGeom prst="straightConnector1">
              <a:avLst/>
            </a:prstGeom>
            <a:ln w="28575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69" name="Textfeld 3"/>
          <p:cNvSpPr txBox="1">
            <a:spLocks noChangeArrowheads="1"/>
          </p:cNvSpPr>
          <p:nvPr/>
        </p:nvSpPr>
        <p:spPr bwMode="auto">
          <a:xfrm>
            <a:off x="452438" y="460375"/>
            <a:ext cx="899795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79425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79425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79425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79425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ts val="3300"/>
              </a:lnSpc>
            </a:pPr>
            <a:r>
              <a:rPr lang="de-DE" sz="2900" b="1" dirty="0">
                <a:solidFill>
                  <a:srgbClr val="005FA0"/>
                </a:solidFill>
                <a:latin typeface="Verdana" charset="0"/>
                <a:cs typeface="Verdana" charset="0"/>
              </a:rPr>
              <a:t>Gesellschaftliche Gesamtarbeit</a:t>
            </a:r>
            <a:endParaRPr lang="de-DE" sz="2900" dirty="0">
              <a:solidFill>
                <a:srgbClr val="005FA0"/>
              </a:solidFill>
              <a:latin typeface="Verdana" charset="0"/>
              <a:cs typeface="Verdana" charset="0"/>
            </a:endParaRPr>
          </a:p>
        </p:txBody>
      </p:sp>
      <p:sp>
        <p:nvSpPr>
          <p:cNvPr id="18" name="Rechteck 17"/>
          <p:cNvSpPr>
            <a:spLocks noChangeArrowheads="1"/>
          </p:cNvSpPr>
          <p:nvPr/>
        </p:nvSpPr>
        <p:spPr bwMode="auto">
          <a:xfrm>
            <a:off x="450850" y="1272717"/>
            <a:ext cx="3338868" cy="114143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000" tIns="108000" rIns="108000" bIns="108000">
            <a:spAutoFit/>
          </a:bodyPr>
          <a:lstStyle/>
          <a:p>
            <a:pPr>
              <a:lnSpc>
                <a:spcPts val="18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1500" dirty="0">
                <a:solidFill>
                  <a:srgbClr val="005FA0"/>
                </a:solidFill>
                <a:latin typeface="Verdana" charset="0"/>
                <a:cs typeface="Arial" charset="0"/>
              </a:rPr>
              <a:t>Die Privatproduzenten </a:t>
            </a:r>
            <a:r>
              <a:rPr lang="de-DE" sz="1500" dirty="0" smtClean="0">
                <a:solidFill>
                  <a:srgbClr val="005FA0"/>
                </a:solidFill>
                <a:latin typeface="Verdana" charset="0"/>
                <a:cs typeface="Arial" charset="0"/>
              </a:rPr>
              <a:t>A</a:t>
            </a:r>
            <a:r>
              <a:rPr lang="de-DE" sz="1500" dirty="0">
                <a:solidFill>
                  <a:srgbClr val="005FA0"/>
                </a:solidFill>
                <a:latin typeface="Verdana" charset="0"/>
                <a:cs typeface="Arial" charset="0"/>
              </a:rPr>
              <a:t>, B, </a:t>
            </a:r>
            <a:r>
              <a:rPr lang="de-DE" sz="1500" dirty="0" smtClean="0">
                <a:solidFill>
                  <a:srgbClr val="005FA0"/>
                </a:solidFill>
                <a:latin typeface="Verdana" charset="0"/>
                <a:cs typeface="Arial" charset="0"/>
              </a:rPr>
              <a:t>C</a:t>
            </a:r>
            <a:r>
              <a:rPr lang="de-DE" sz="1500" dirty="0">
                <a:solidFill>
                  <a:srgbClr val="005FA0"/>
                </a:solidFill>
                <a:latin typeface="Verdana" charset="0"/>
                <a:cs typeface="Arial" charset="0"/>
              </a:rPr>
              <a:t>, D, E stellen die Produkte a, b, c, d, </a:t>
            </a:r>
            <a:r>
              <a:rPr lang="de-DE" sz="1500" dirty="0" err="1">
                <a:solidFill>
                  <a:srgbClr val="005FA0"/>
                </a:solidFill>
                <a:latin typeface="Verdana" charset="0"/>
                <a:cs typeface="Arial" charset="0"/>
              </a:rPr>
              <a:t>e</a:t>
            </a:r>
            <a:r>
              <a:rPr lang="de-DE" sz="1500" dirty="0">
                <a:solidFill>
                  <a:srgbClr val="005FA0"/>
                </a:solidFill>
                <a:latin typeface="Verdana" charset="0"/>
                <a:cs typeface="Arial" charset="0"/>
              </a:rPr>
              <a:t> her, </a:t>
            </a:r>
            <a:r>
              <a:rPr lang="de-DE" sz="1500" dirty="0" smtClean="0">
                <a:solidFill>
                  <a:srgbClr val="005FA0"/>
                </a:solidFill>
                <a:latin typeface="Verdana" charset="0"/>
                <a:cs typeface="Arial" charset="0"/>
              </a:rPr>
              <a:t>die </a:t>
            </a:r>
            <a:r>
              <a:rPr lang="de-DE" sz="1500" dirty="0">
                <a:solidFill>
                  <a:srgbClr val="005FA0"/>
                </a:solidFill>
                <a:latin typeface="Verdana" charset="0"/>
                <a:cs typeface="Arial" charset="0"/>
              </a:rPr>
              <a:t>als Waren auf dem Markt getauscht werden sollen.</a:t>
            </a:r>
          </a:p>
        </p:txBody>
      </p:sp>
      <p:sp>
        <p:nvSpPr>
          <p:cNvPr id="19" name="Rechteck 18"/>
          <p:cNvSpPr>
            <a:spLocks noChangeArrowheads="1"/>
          </p:cNvSpPr>
          <p:nvPr/>
        </p:nvSpPr>
        <p:spPr bwMode="auto">
          <a:xfrm>
            <a:off x="450849" y="4203696"/>
            <a:ext cx="2264982" cy="160310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000" tIns="108000" rIns="108000" bIns="108000">
            <a:spAutoFit/>
          </a:bodyPr>
          <a:lstStyle/>
          <a:p>
            <a:pPr>
              <a:lnSpc>
                <a:spcPts val="1800"/>
              </a:lnSpc>
            </a:pPr>
            <a:r>
              <a:rPr lang="de-CH" sz="1500" dirty="0" err="1">
                <a:solidFill>
                  <a:srgbClr val="005FA0"/>
                </a:solidFill>
                <a:latin typeface="Verdana" charset="0"/>
              </a:rPr>
              <a:t>e</a:t>
            </a:r>
            <a:r>
              <a:rPr lang="de-CH" sz="1500" dirty="0">
                <a:solidFill>
                  <a:srgbClr val="005FA0"/>
                </a:solidFill>
                <a:latin typeface="Verdana" charset="0"/>
              </a:rPr>
              <a:t> und d tauschen </a:t>
            </a:r>
            <a:r>
              <a:rPr lang="de-CH" sz="1500" dirty="0" smtClean="0">
                <a:solidFill>
                  <a:srgbClr val="005FA0"/>
                </a:solidFill>
                <a:latin typeface="Verdana" charset="0"/>
              </a:rPr>
              <a:t/>
            </a:r>
            <a:br>
              <a:rPr lang="de-CH" sz="1500" dirty="0" smtClean="0">
                <a:solidFill>
                  <a:srgbClr val="005FA0"/>
                </a:solidFill>
                <a:latin typeface="Verdana" charset="0"/>
              </a:rPr>
            </a:br>
            <a:r>
              <a:rPr lang="de-CH" sz="1500" dirty="0" smtClean="0">
                <a:solidFill>
                  <a:srgbClr val="005FA0"/>
                </a:solidFill>
                <a:latin typeface="Verdana" charset="0"/>
              </a:rPr>
              <a:t>sich </a:t>
            </a:r>
            <a:r>
              <a:rPr lang="de-CH" sz="1500" dirty="0">
                <a:solidFill>
                  <a:srgbClr val="005FA0"/>
                </a:solidFill>
                <a:latin typeface="Verdana" charset="0"/>
              </a:rPr>
              <a:t>nicht. Die für </a:t>
            </a:r>
            <a:r>
              <a:rPr lang="de-CH" sz="1500" dirty="0" smtClean="0">
                <a:solidFill>
                  <a:srgbClr val="005FA0"/>
                </a:solidFill>
                <a:latin typeface="Verdana" charset="0"/>
              </a:rPr>
              <a:t>sie verausgabte </a:t>
            </a:r>
            <a:r>
              <a:rPr lang="de-CH" sz="1500" dirty="0">
                <a:solidFill>
                  <a:srgbClr val="005FA0"/>
                </a:solidFill>
                <a:latin typeface="Verdana" charset="0"/>
              </a:rPr>
              <a:t>Arbeit </a:t>
            </a:r>
            <a:r>
              <a:rPr lang="de-CH" sz="1500" dirty="0" smtClean="0">
                <a:solidFill>
                  <a:srgbClr val="005FA0"/>
                </a:solidFill>
                <a:latin typeface="Verdana" charset="0"/>
              </a:rPr>
              <a:t/>
            </a:r>
            <a:br>
              <a:rPr lang="de-CH" sz="1500" dirty="0" smtClean="0">
                <a:solidFill>
                  <a:srgbClr val="005FA0"/>
                </a:solidFill>
                <a:latin typeface="Verdana" charset="0"/>
              </a:rPr>
            </a:br>
            <a:r>
              <a:rPr lang="de-CH" sz="1500" dirty="0" smtClean="0">
                <a:solidFill>
                  <a:srgbClr val="005FA0"/>
                </a:solidFill>
                <a:latin typeface="Verdana" charset="0"/>
              </a:rPr>
              <a:t>ist </a:t>
            </a:r>
            <a:r>
              <a:rPr lang="de-CH" sz="1500" dirty="0">
                <a:solidFill>
                  <a:srgbClr val="005FA0"/>
                </a:solidFill>
                <a:latin typeface="Verdana" charset="0"/>
              </a:rPr>
              <a:t>nicht Teil </a:t>
            </a:r>
            <a:r>
              <a:rPr lang="de-CH" sz="1500" dirty="0" smtClean="0">
                <a:solidFill>
                  <a:srgbClr val="005FA0"/>
                </a:solidFill>
                <a:latin typeface="Verdana" charset="0"/>
              </a:rPr>
              <a:t>der gesellschaftlichen </a:t>
            </a:r>
            <a:r>
              <a:rPr lang="de-CH" sz="1500" dirty="0">
                <a:solidFill>
                  <a:srgbClr val="005FA0"/>
                </a:solidFill>
                <a:latin typeface="Verdana" charset="0"/>
              </a:rPr>
              <a:t>Gesamtarbeit. </a:t>
            </a:r>
          </a:p>
        </p:txBody>
      </p:sp>
      <p:sp>
        <p:nvSpPr>
          <p:cNvPr id="20" name="Rechteck 19"/>
          <p:cNvSpPr>
            <a:spLocks noChangeArrowheads="1"/>
          </p:cNvSpPr>
          <p:nvPr/>
        </p:nvSpPr>
        <p:spPr bwMode="auto">
          <a:xfrm>
            <a:off x="6594291" y="4831160"/>
            <a:ext cx="2856097" cy="160310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000" tIns="108000" rIns="108000" bIns="108000">
            <a:spAutoFit/>
          </a:bodyPr>
          <a:lstStyle/>
          <a:p>
            <a:pPr>
              <a:lnSpc>
                <a:spcPts val="1800"/>
              </a:lnSpc>
            </a:pPr>
            <a:r>
              <a:rPr lang="de-DE" sz="1500" dirty="0">
                <a:solidFill>
                  <a:srgbClr val="005FA0"/>
                </a:solidFill>
                <a:latin typeface="Verdana" charset="0"/>
              </a:rPr>
              <a:t>a, b und c tauschen sich. </a:t>
            </a:r>
            <a:br>
              <a:rPr lang="de-DE" sz="1500" dirty="0">
                <a:solidFill>
                  <a:srgbClr val="005FA0"/>
                </a:solidFill>
                <a:latin typeface="Verdana" charset="0"/>
              </a:rPr>
            </a:br>
            <a:r>
              <a:rPr lang="de-DE" sz="1500" dirty="0">
                <a:solidFill>
                  <a:srgbClr val="005FA0"/>
                </a:solidFill>
                <a:latin typeface="Verdana" charset="0"/>
              </a:rPr>
              <a:t>Die für sie verausgabte Arbeit wird Teil der </a:t>
            </a:r>
            <a:r>
              <a:rPr lang="de-DE" sz="1500" dirty="0" smtClean="0">
                <a:solidFill>
                  <a:srgbClr val="005FA0"/>
                </a:solidFill>
                <a:latin typeface="Verdana" charset="0"/>
              </a:rPr>
              <a:t>gesell-</a:t>
            </a:r>
            <a:r>
              <a:rPr lang="de-DE" sz="1500" dirty="0" err="1" smtClean="0">
                <a:solidFill>
                  <a:srgbClr val="005FA0"/>
                </a:solidFill>
                <a:latin typeface="Verdana" charset="0"/>
              </a:rPr>
              <a:t>schaftlichen</a:t>
            </a:r>
            <a:r>
              <a:rPr lang="de-DE" sz="1500" dirty="0" smtClean="0">
                <a:solidFill>
                  <a:srgbClr val="005FA0"/>
                </a:solidFill>
                <a:latin typeface="Verdana" charset="0"/>
              </a:rPr>
              <a:t> </a:t>
            </a:r>
            <a:r>
              <a:rPr lang="de-DE" sz="1500" dirty="0">
                <a:solidFill>
                  <a:srgbClr val="005FA0"/>
                </a:solidFill>
                <a:latin typeface="Verdana" charset="0"/>
              </a:rPr>
              <a:t>Gesamtarbeit und hat den Charakter abstrakter Arbeit.</a:t>
            </a:r>
          </a:p>
        </p:txBody>
      </p:sp>
    </p:spTree>
    <p:extLst>
      <p:ext uri="{BB962C8B-B14F-4D97-AF65-F5344CB8AC3E}">
        <p14:creationId xmlns:p14="http://schemas.microsoft.com/office/powerpoint/2010/main" val="2881782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5" grpId="0" animBg="1"/>
      <p:bldP spid="7175" grpId="0"/>
      <p:bldP spid="7201" grpId="0"/>
      <p:bldP spid="18" grpId="0" animBg="1"/>
      <p:bldP spid="19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feld 3"/>
          <p:cNvSpPr txBox="1">
            <a:spLocks noChangeArrowheads="1"/>
          </p:cNvSpPr>
          <p:nvPr/>
        </p:nvSpPr>
        <p:spPr bwMode="auto">
          <a:xfrm>
            <a:off x="452438" y="460375"/>
            <a:ext cx="899795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79425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79425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79425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79425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ts val="3300"/>
              </a:lnSpc>
            </a:pPr>
            <a:r>
              <a:rPr lang="de-DE" sz="2900" b="1" dirty="0" smtClean="0">
                <a:solidFill>
                  <a:srgbClr val="005FA0"/>
                </a:solidFill>
                <a:latin typeface="Verdana" charset="0"/>
                <a:cs typeface="Verdana" charset="0"/>
              </a:rPr>
              <a:t>Der Fetischcharakter der Ware</a:t>
            </a:r>
            <a:endParaRPr lang="de-DE" sz="2900" dirty="0">
              <a:solidFill>
                <a:srgbClr val="005FA0"/>
              </a:solidFill>
              <a:latin typeface="Verdana" charset="0"/>
              <a:cs typeface="Verdana" charset="0"/>
            </a:endParaRPr>
          </a:p>
        </p:txBody>
      </p:sp>
      <p:grpSp>
        <p:nvGrpSpPr>
          <p:cNvPr id="2" name="Gruppierung 1"/>
          <p:cNvGrpSpPr>
            <a:grpSpLocks/>
          </p:cNvGrpSpPr>
          <p:nvPr/>
        </p:nvGrpSpPr>
        <p:grpSpPr bwMode="auto">
          <a:xfrm>
            <a:off x="452438" y="1619250"/>
            <a:ext cx="9005887" cy="4054140"/>
            <a:chOff x="452438" y="1618722"/>
            <a:chExt cx="9006417" cy="4054672"/>
          </a:xfrm>
        </p:grpSpPr>
        <p:pic>
          <p:nvPicPr>
            <p:cNvPr id="7" name="Bild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438" y="4534203"/>
              <a:ext cx="1332210" cy="1139191"/>
            </a:xfrm>
            <a:prstGeom prst="rect">
              <a:avLst/>
            </a:prstGeom>
          </p:spPr>
        </p:pic>
        <p:sp>
          <p:nvSpPr>
            <p:cNvPr id="8" name="Ovale Legende 7"/>
            <p:cNvSpPr/>
            <p:nvPr/>
          </p:nvSpPr>
          <p:spPr>
            <a:xfrm>
              <a:off x="2065433" y="1618722"/>
              <a:ext cx="7393422" cy="3833370"/>
            </a:xfrm>
            <a:prstGeom prst="wedgeEllipseCallout">
              <a:avLst>
                <a:gd name="adj1" fmla="val -47572"/>
                <a:gd name="adj2" fmla="val 45167"/>
              </a:avLst>
            </a:prstGeom>
            <a:solidFill>
              <a:schemeClr val="bg1"/>
            </a:solidFill>
            <a:ln w="19050" cmpd="sng">
              <a:solidFill>
                <a:srgbClr val="E7844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0208" tIns="50104" rIns="100208" bIns="50104" anchor="ctr"/>
            <a:lstStyle/>
            <a:p>
              <a:pPr algn="ctr" defTabSz="479923" fontAlgn="auto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endParaRPr lang="de-DE" sz="1400" dirty="0">
                <a:solidFill>
                  <a:srgbClr val="780224"/>
                </a:solidFill>
                <a:latin typeface="Verdana"/>
              </a:endParaRPr>
            </a:p>
          </p:txBody>
        </p:sp>
        <p:sp>
          <p:nvSpPr>
            <p:cNvPr id="9" name="Rechteck 8"/>
            <p:cNvSpPr/>
            <p:nvPr/>
          </p:nvSpPr>
          <p:spPr>
            <a:xfrm>
              <a:off x="2408883" y="2017766"/>
              <a:ext cx="6731396" cy="3049955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algn="ctr" defTabSz="479923" fontAlgn="auto">
                <a:lnSpc>
                  <a:spcPts val="3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2700" dirty="0">
                  <a:solidFill>
                    <a:srgbClr val="005FA0"/>
                  </a:solidFill>
                  <a:latin typeface="Verdana"/>
                  <a:ea typeface="SimSun" charset="0"/>
                  <a:cs typeface="SimSun" charset="0"/>
                </a:rPr>
                <a:t>Das Geheimnisvolle </a:t>
              </a:r>
              <a:r>
                <a:rPr lang="de-DE" sz="2700" dirty="0" smtClean="0">
                  <a:solidFill>
                    <a:srgbClr val="005FA0"/>
                  </a:solidFill>
                  <a:latin typeface="Verdana"/>
                  <a:ea typeface="SimSun" charset="0"/>
                  <a:cs typeface="SimSun" charset="0"/>
                </a:rPr>
                <a:t/>
              </a:r>
              <a:br>
                <a:rPr lang="de-DE" sz="2700" dirty="0" smtClean="0">
                  <a:solidFill>
                    <a:srgbClr val="005FA0"/>
                  </a:solidFill>
                  <a:latin typeface="Verdana"/>
                  <a:ea typeface="SimSun" charset="0"/>
                  <a:cs typeface="SimSun" charset="0"/>
                </a:rPr>
              </a:br>
              <a:r>
                <a:rPr lang="de-DE" sz="2700" dirty="0" smtClean="0">
                  <a:solidFill>
                    <a:srgbClr val="005FA0"/>
                  </a:solidFill>
                  <a:latin typeface="Verdana"/>
                  <a:ea typeface="SimSun" charset="0"/>
                  <a:cs typeface="SimSun" charset="0"/>
                </a:rPr>
                <a:t>der Warenform </a:t>
              </a:r>
              <a:r>
                <a:rPr lang="de-DE" sz="2700" dirty="0">
                  <a:solidFill>
                    <a:srgbClr val="005FA0"/>
                  </a:solidFill>
                  <a:latin typeface="Verdana"/>
                  <a:ea typeface="SimSun" charset="0"/>
                  <a:cs typeface="SimSun" charset="0"/>
                </a:rPr>
                <a:t>besteht </a:t>
              </a:r>
              <a:r>
                <a:rPr lang="de-DE" sz="2700" dirty="0">
                  <a:solidFill>
                    <a:srgbClr val="005FA0"/>
                  </a:solidFill>
                  <a:latin typeface="Verdana"/>
                </a:rPr>
                <a:t>[</a:t>
              </a:r>
              <a:r>
                <a:rPr lang="de-DE" sz="2700" dirty="0">
                  <a:solidFill>
                    <a:srgbClr val="005FA0"/>
                  </a:solidFill>
                  <a:latin typeface="Verdana"/>
                  <a:ea typeface="SimSun" charset="0"/>
                  <a:cs typeface="SimSun" charset="0"/>
                </a:rPr>
                <a:t>…</a:t>
              </a:r>
              <a:r>
                <a:rPr lang="de-DE" sz="2700" dirty="0">
                  <a:solidFill>
                    <a:srgbClr val="005FA0"/>
                  </a:solidFill>
                  <a:latin typeface="Verdana"/>
                </a:rPr>
                <a:t>]</a:t>
              </a:r>
              <a:r>
                <a:rPr lang="de-DE" sz="2700" dirty="0">
                  <a:solidFill>
                    <a:srgbClr val="005FA0"/>
                  </a:solidFill>
                  <a:latin typeface="Verdana"/>
                  <a:ea typeface="SimSun" charset="0"/>
                  <a:cs typeface="SimSun" charset="0"/>
                </a:rPr>
                <a:t> </a:t>
              </a:r>
              <a:r>
                <a:rPr lang="de-DE" sz="2700" dirty="0" smtClean="0">
                  <a:solidFill>
                    <a:srgbClr val="005FA0"/>
                  </a:solidFill>
                  <a:latin typeface="Verdana"/>
                  <a:ea typeface="SimSun" charset="0"/>
                  <a:cs typeface="SimSun" charset="0"/>
                </a:rPr>
                <a:t/>
              </a:r>
              <a:br>
                <a:rPr lang="de-DE" sz="2700" dirty="0" smtClean="0">
                  <a:solidFill>
                    <a:srgbClr val="005FA0"/>
                  </a:solidFill>
                  <a:latin typeface="Verdana"/>
                  <a:ea typeface="SimSun" charset="0"/>
                  <a:cs typeface="SimSun" charset="0"/>
                </a:rPr>
              </a:br>
              <a:r>
                <a:rPr lang="de-DE" sz="2700" dirty="0" smtClean="0">
                  <a:solidFill>
                    <a:srgbClr val="005FA0"/>
                  </a:solidFill>
                  <a:latin typeface="Verdana"/>
                  <a:ea typeface="SimSun" charset="0"/>
                  <a:cs typeface="SimSun" charset="0"/>
                </a:rPr>
                <a:t>darin</a:t>
              </a:r>
              <a:r>
                <a:rPr lang="de-DE" sz="2700" dirty="0">
                  <a:solidFill>
                    <a:srgbClr val="005FA0"/>
                  </a:solidFill>
                  <a:latin typeface="Verdana"/>
                  <a:ea typeface="SimSun" charset="0"/>
                  <a:cs typeface="SimSun" charset="0"/>
                </a:rPr>
                <a:t>, </a:t>
              </a:r>
              <a:r>
                <a:rPr lang="de-DE" sz="2700" dirty="0" err="1" smtClean="0">
                  <a:solidFill>
                    <a:srgbClr val="005FA0"/>
                  </a:solidFill>
                  <a:latin typeface="Verdana"/>
                  <a:ea typeface="SimSun" charset="0"/>
                  <a:cs typeface="SimSun" charset="0"/>
                </a:rPr>
                <a:t>daß</a:t>
              </a:r>
              <a:r>
                <a:rPr lang="de-DE" sz="2700" dirty="0" smtClean="0">
                  <a:solidFill>
                    <a:srgbClr val="005FA0"/>
                  </a:solidFill>
                  <a:latin typeface="Verdana"/>
                  <a:ea typeface="SimSun" charset="0"/>
                  <a:cs typeface="SimSun" charset="0"/>
                </a:rPr>
                <a:t> </a:t>
              </a:r>
              <a:r>
                <a:rPr lang="de-DE" sz="2700" dirty="0">
                  <a:solidFill>
                    <a:srgbClr val="005FA0"/>
                  </a:solidFill>
                  <a:latin typeface="Verdana"/>
                  <a:ea typeface="SimSun" charset="0"/>
                  <a:cs typeface="SimSun" charset="0"/>
                </a:rPr>
                <a:t>sie den Menschen die </a:t>
              </a:r>
              <a:r>
                <a:rPr lang="de-DE" sz="2700" dirty="0">
                  <a:solidFill>
                    <a:srgbClr val="E78444"/>
                  </a:solidFill>
                  <a:latin typeface="Verdana"/>
                  <a:ea typeface="SimSun" charset="0"/>
                  <a:cs typeface="SimSun" charset="0"/>
                </a:rPr>
                <a:t>gesellschaftlichen Charaktere ihrer </a:t>
              </a:r>
              <a:r>
                <a:rPr lang="de-DE" sz="2700" spc="-40" dirty="0">
                  <a:solidFill>
                    <a:srgbClr val="E78444"/>
                  </a:solidFill>
                  <a:latin typeface="Verdana"/>
                  <a:ea typeface="SimSun" charset="0"/>
                  <a:cs typeface="SimSun" charset="0"/>
                </a:rPr>
                <a:t>eignen Arbeit</a:t>
              </a:r>
              <a:r>
                <a:rPr lang="de-DE" sz="2700" spc="-40" dirty="0">
                  <a:solidFill>
                    <a:srgbClr val="DC592D"/>
                  </a:solidFill>
                  <a:latin typeface="Verdana"/>
                  <a:ea typeface="SimSun" charset="0"/>
                  <a:cs typeface="SimSun" charset="0"/>
                </a:rPr>
                <a:t> </a:t>
              </a:r>
              <a:r>
                <a:rPr lang="de-DE" sz="2700" dirty="0">
                  <a:solidFill>
                    <a:srgbClr val="005FA0"/>
                  </a:solidFill>
                  <a:latin typeface="Verdana"/>
                </a:rPr>
                <a:t>[</a:t>
              </a:r>
              <a:r>
                <a:rPr lang="de-DE" sz="2700" spc="-40" dirty="0">
                  <a:solidFill>
                    <a:srgbClr val="005FA0"/>
                  </a:solidFill>
                  <a:latin typeface="Verdana"/>
                  <a:ea typeface="SimSun" charset="0"/>
                  <a:cs typeface="SimSun" charset="0"/>
                </a:rPr>
                <a:t>…</a:t>
              </a:r>
              <a:r>
                <a:rPr lang="de-DE" sz="2700" dirty="0">
                  <a:solidFill>
                    <a:srgbClr val="005FA0"/>
                  </a:solidFill>
                  <a:latin typeface="Verdana"/>
                </a:rPr>
                <a:t>]</a:t>
              </a:r>
              <a:r>
                <a:rPr lang="de-DE" sz="2700" spc="-40" dirty="0">
                  <a:solidFill>
                    <a:srgbClr val="125D96"/>
                  </a:solidFill>
                  <a:latin typeface="Verdana"/>
                  <a:ea typeface="SimSun" charset="0"/>
                  <a:cs typeface="SimSun" charset="0"/>
                </a:rPr>
                <a:t> als </a:t>
              </a:r>
              <a:r>
                <a:rPr lang="de-DE" sz="2700" spc="-40" dirty="0">
                  <a:solidFill>
                    <a:srgbClr val="E78444"/>
                  </a:solidFill>
                  <a:latin typeface="Verdana"/>
                  <a:ea typeface="SimSun" charset="0"/>
                  <a:cs typeface="SimSun" charset="0"/>
                </a:rPr>
                <a:t>gesellschaftliche </a:t>
              </a:r>
              <a:r>
                <a:rPr lang="de-DE" sz="2700" dirty="0">
                  <a:solidFill>
                    <a:srgbClr val="E78444"/>
                  </a:solidFill>
                  <a:latin typeface="Verdana"/>
                  <a:ea typeface="SimSun" charset="0"/>
                  <a:cs typeface="SimSun" charset="0"/>
                </a:rPr>
                <a:t>Natureigenschaften dieser </a:t>
              </a:r>
              <a:br>
                <a:rPr lang="de-DE" sz="2700" dirty="0">
                  <a:solidFill>
                    <a:srgbClr val="E78444"/>
                  </a:solidFill>
                  <a:latin typeface="Verdana"/>
                  <a:ea typeface="SimSun" charset="0"/>
                  <a:cs typeface="SimSun" charset="0"/>
                </a:rPr>
              </a:br>
              <a:r>
                <a:rPr lang="de-DE" sz="2700" dirty="0">
                  <a:solidFill>
                    <a:srgbClr val="E78444"/>
                  </a:solidFill>
                  <a:latin typeface="Verdana"/>
                  <a:ea typeface="SimSun" charset="0"/>
                  <a:cs typeface="SimSun" charset="0"/>
                </a:rPr>
                <a:t>Dinge</a:t>
              </a:r>
              <a:r>
                <a:rPr lang="de-DE" sz="2700" dirty="0">
                  <a:solidFill>
                    <a:srgbClr val="780224"/>
                  </a:solidFill>
                  <a:latin typeface="Verdana"/>
                  <a:ea typeface="SimSun" charset="0"/>
                  <a:cs typeface="SimSun" charset="0"/>
                </a:rPr>
                <a:t> </a:t>
              </a:r>
              <a:r>
                <a:rPr lang="de-DE" sz="2700" dirty="0" smtClean="0">
                  <a:solidFill>
                    <a:srgbClr val="005FA0"/>
                  </a:solidFill>
                  <a:latin typeface="Verdana"/>
                  <a:ea typeface="SimSun" charset="0"/>
                  <a:cs typeface="SimSun" charset="0"/>
                </a:rPr>
                <a:t>zurückspiegelt …</a:t>
              </a:r>
              <a:br>
                <a:rPr lang="de-DE" sz="2700" dirty="0" smtClean="0">
                  <a:solidFill>
                    <a:srgbClr val="005FA0"/>
                  </a:solidFill>
                  <a:latin typeface="Verdana"/>
                  <a:ea typeface="SimSun" charset="0"/>
                  <a:cs typeface="SimSun" charset="0"/>
                </a:rPr>
              </a:br>
              <a:r>
                <a:rPr lang="de-DE" sz="1400" dirty="0" smtClean="0">
                  <a:solidFill>
                    <a:srgbClr val="005FA0"/>
                  </a:solidFill>
                  <a:latin typeface="Verdana"/>
                  <a:ea typeface="SimSun" charset="0"/>
                  <a:cs typeface="SimSun" charset="0"/>
                </a:rPr>
                <a:t>(</a:t>
              </a:r>
              <a:r>
                <a:rPr lang="de-DE" sz="1400" dirty="0">
                  <a:solidFill>
                    <a:srgbClr val="005FA0"/>
                  </a:solidFill>
                  <a:latin typeface="Verdana"/>
                  <a:ea typeface="SimSun" charset="0"/>
                  <a:cs typeface="SimSun" charset="0"/>
                </a:rPr>
                <a:t>MEW 23: 86)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86091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450850" y="463585"/>
            <a:ext cx="9343495" cy="4244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300"/>
              </a:lnSpc>
            </a:pPr>
            <a:r>
              <a:rPr lang="de-DE" sz="2900" b="1" dirty="0" smtClean="0">
                <a:solidFill>
                  <a:srgbClr val="005FA0"/>
                </a:solidFill>
                <a:latin typeface="Verdana"/>
                <a:cs typeface="Verdana"/>
              </a:rPr>
              <a:t>Vom Geld zum Kapital</a:t>
            </a:r>
            <a:endParaRPr lang="de-DE" sz="2900" b="1" dirty="0">
              <a:solidFill>
                <a:srgbClr val="005FA0"/>
              </a:solidFill>
              <a:latin typeface="Verdana"/>
              <a:cs typeface="Verdana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50850" y="1583473"/>
            <a:ext cx="4248150" cy="3235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500"/>
              </a:lnSpc>
            </a:pPr>
            <a:r>
              <a:rPr lang="de-DE" sz="2200" smtClean="0">
                <a:solidFill>
                  <a:srgbClr val="005FA0"/>
                </a:solidFill>
                <a:latin typeface="Verdana" pitchFamily="34" charset="0"/>
              </a:rPr>
              <a:t>Einfache </a:t>
            </a:r>
            <a:r>
              <a:rPr lang="de-DE" sz="2200" dirty="0" smtClean="0">
                <a:solidFill>
                  <a:srgbClr val="005FA0"/>
                </a:solidFill>
                <a:latin typeface="Verdana" pitchFamily="34" charset="0"/>
              </a:rPr>
              <a:t>Warenzirkulation:</a:t>
            </a:r>
            <a:endParaRPr lang="de-DE" sz="2200" dirty="0">
              <a:solidFill>
                <a:srgbClr val="005FA0"/>
              </a:solidFill>
              <a:latin typeface="Calibri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450849" y="4894228"/>
            <a:ext cx="9343495" cy="3235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500"/>
              </a:lnSpc>
            </a:pPr>
            <a:r>
              <a:rPr lang="de-DE" sz="2200" dirty="0" smtClean="0">
                <a:solidFill>
                  <a:srgbClr val="005FA0"/>
                </a:solidFill>
                <a:latin typeface="Verdana" pitchFamily="34" charset="0"/>
              </a:rPr>
              <a:t>Kapitalzirkulation:</a:t>
            </a:r>
            <a:endParaRPr lang="de-DE" sz="2200" dirty="0">
              <a:solidFill>
                <a:srgbClr val="005FA0"/>
              </a:solidFill>
              <a:latin typeface="Verdana" pitchFamily="34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3035692" y="5836162"/>
            <a:ext cx="2463800" cy="3898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3000"/>
              </a:lnSpc>
              <a:buClrTx/>
              <a:buFontTx/>
              <a:buNone/>
            </a:pPr>
            <a:r>
              <a:rPr lang="de-DE" sz="2700" dirty="0" smtClean="0">
                <a:solidFill>
                  <a:srgbClr val="E78444"/>
                </a:solidFill>
                <a:latin typeface="Verdana" charset="0"/>
                <a:cs typeface="Times New Roman" charset="0"/>
              </a:rPr>
              <a:t>... P ...</a:t>
            </a:r>
            <a:endParaRPr lang="de-DE" sz="2700" dirty="0">
              <a:solidFill>
                <a:srgbClr val="E78444"/>
              </a:solidFill>
              <a:latin typeface="Verdana" charset="0"/>
              <a:cs typeface="Times New Roman" charset="0"/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444500" y="5827696"/>
            <a:ext cx="332310" cy="3898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000"/>
              </a:lnSpc>
              <a:buClrTx/>
              <a:buFontTx/>
              <a:buNone/>
            </a:pPr>
            <a:r>
              <a:rPr lang="de-DE" sz="2700" dirty="0" smtClean="0">
                <a:solidFill>
                  <a:srgbClr val="E78444"/>
                </a:solidFill>
                <a:latin typeface="Verdana" charset="0"/>
                <a:cs typeface="Times New Roman" charset="0"/>
              </a:rPr>
              <a:t>G</a:t>
            </a:r>
            <a:endParaRPr lang="de-DE" sz="2700" dirty="0">
              <a:solidFill>
                <a:srgbClr val="E78444"/>
              </a:solidFill>
              <a:latin typeface="Verdana" charset="0"/>
              <a:cs typeface="Times New Roman" charset="0"/>
            </a:endParaRPr>
          </a:p>
        </p:txBody>
      </p:sp>
      <p:grpSp>
        <p:nvGrpSpPr>
          <p:cNvPr id="21" name="Gruppierung 20"/>
          <p:cNvGrpSpPr/>
          <p:nvPr/>
        </p:nvGrpSpPr>
        <p:grpSpPr>
          <a:xfrm>
            <a:off x="857243" y="6054371"/>
            <a:ext cx="1078177" cy="389850"/>
            <a:chOff x="857243" y="6054371"/>
            <a:chExt cx="1078177" cy="389850"/>
          </a:xfrm>
        </p:grpSpPr>
        <p:sp>
          <p:nvSpPr>
            <p:cNvPr id="26" name="Textfeld 25"/>
            <p:cNvSpPr txBox="1"/>
            <p:nvPr/>
          </p:nvSpPr>
          <p:spPr>
            <a:xfrm>
              <a:off x="1320799" y="6054371"/>
              <a:ext cx="614621" cy="3898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3000"/>
                </a:lnSpc>
                <a:buClrTx/>
                <a:buFontTx/>
                <a:buNone/>
              </a:pPr>
              <a:r>
                <a:rPr lang="de-DE" sz="2700" dirty="0" smtClean="0">
                  <a:solidFill>
                    <a:srgbClr val="E78444"/>
                  </a:solidFill>
                  <a:latin typeface="Verdana" charset="0"/>
                  <a:cs typeface="Times New Roman" charset="0"/>
                </a:rPr>
                <a:t>PM</a:t>
              </a:r>
              <a:endParaRPr lang="de-DE" sz="2700" dirty="0">
                <a:solidFill>
                  <a:srgbClr val="E78444"/>
                </a:solidFill>
                <a:latin typeface="Verdana" charset="0"/>
                <a:cs typeface="Times New Roman" charset="0"/>
              </a:endParaRPr>
            </a:p>
          </p:txBody>
        </p:sp>
        <p:cxnSp>
          <p:nvCxnSpPr>
            <p:cNvPr id="27" name="Gerade Verbindung 26"/>
            <p:cNvCxnSpPr/>
            <p:nvPr/>
          </p:nvCxnSpPr>
          <p:spPr>
            <a:xfrm>
              <a:off x="857243" y="6094201"/>
              <a:ext cx="328482" cy="116894"/>
            </a:xfrm>
            <a:prstGeom prst="line">
              <a:avLst/>
            </a:prstGeom>
            <a:solidFill>
              <a:srgbClr val="CECFCD"/>
            </a:solidFill>
            <a:ln>
              <a:solidFill>
                <a:srgbClr val="E7844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pierung 19"/>
          <p:cNvGrpSpPr/>
          <p:nvPr/>
        </p:nvGrpSpPr>
        <p:grpSpPr>
          <a:xfrm>
            <a:off x="857243" y="5547484"/>
            <a:ext cx="1078177" cy="389850"/>
            <a:chOff x="857243" y="5547484"/>
            <a:chExt cx="1078177" cy="389850"/>
          </a:xfrm>
        </p:grpSpPr>
        <p:sp>
          <p:nvSpPr>
            <p:cNvPr id="25" name="Textfeld 24"/>
            <p:cNvSpPr txBox="1"/>
            <p:nvPr/>
          </p:nvSpPr>
          <p:spPr>
            <a:xfrm>
              <a:off x="1320800" y="5547484"/>
              <a:ext cx="614620" cy="3898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3000"/>
                </a:lnSpc>
                <a:buClrTx/>
                <a:buFontTx/>
                <a:buNone/>
              </a:pPr>
              <a:r>
                <a:rPr lang="de-DE" sz="2700" dirty="0" smtClean="0">
                  <a:solidFill>
                    <a:srgbClr val="E78444"/>
                  </a:solidFill>
                  <a:latin typeface="Verdana" charset="0"/>
                  <a:cs typeface="Times New Roman" charset="0"/>
                </a:rPr>
                <a:t>AK</a:t>
              </a:r>
              <a:endParaRPr lang="de-DE" sz="2700" dirty="0">
                <a:solidFill>
                  <a:srgbClr val="E78444"/>
                </a:solidFill>
                <a:latin typeface="Verdana" charset="0"/>
                <a:cs typeface="Times New Roman" charset="0"/>
              </a:endParaRPr>
            </a:p>
          </p:txBody>
        </p:sp>
        <p:cxnSp>
          <p:nvCxnSpPr>
            <p:cNvPr id="28" name="Gerade Verbindung 27"/>
            <p:cNvCxnSpPr/>
            <p:nvPr/>
          </p:nvCxnSpPr>
          <p:spPr>
            <a:xfrm flipV="1">
              <a:off x="857243" y="5806531"/>
              <a:ext cx="328482" cy="119781"/>
            </a:xfrm>
            <a:prstGeom prst="line">
              <a:avLst/>
            </a:prstGeom>
            <a:solidFill>
              <a:srgbClr val="CECFCD"/>
            </a:solidFill>
            <a:ln>
              <a:solidFill>
                <a:srgbClr val="E7844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uppierung 31"/>
          <p:cNvGrpSpPr/>
          <p:nvPr/>
        </p:nvGrpSpPr>
        <p:grpSpPr>
          <a:xfrm>
            <a:off x="5939123" y="5842410"/>
            <a:ext cx="2481368" cy="389850"/>
            <a:chOff x="5939123" y="5842410"/>
            <a:chExt cx="2481368" cy="389850"/>
          </a:xfrm>
        </p:grpSpPr>
        <p:sp>
          <p:nvSpPr>
            <p:cNvPr id="23" name="Textfeld 22"/>
            <p:cNvSpPr txBox="1"/>
            <p:nvPr/>
          </p:nvSpPr>
          <p:spPr>
            <a:xfrm>
              <a:off x="6293248" y="5842410"/>
              <a:ext cx="2127243" cy="3898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3000"/>
                </a:lnSpc>
                <a:buClrTx/>
                <a:buFontTx/>
                <a:buNone/>
              </a:pPr>
              <a:r>
                <a:rPr lang="de-DE" sz="2700" dirty="0" smtClean="0">
                  <a:solidFill>
                    <a:srgbClr val="E78444"/>
                  </a:solidFill>
                  <a:latin typeface="Verdana" charset="0"/>
                  <a:cs typeface="Times New Roman" charset="0"/>
                </a:rPr>
                <a:t>G’</a:t>
              </a:r>
              <a:endParaRPr lang="de-DE" sz="2700" dirty="0">
                <a:solidFill>
                  <a:srgbClr val="E78444"/>
                </a:solidFill>
                <a:latin typeface="Verdana" charset="0"/>
                <a:cs typeface="Times New Roman" charset="0"/>
              </a:endParaRPr>
            </a:p>
          </p:txBody>
        </p:sp>
        <p:cxnSp>
          <p:nvCxnSpPr>
            <p:cNvPr id="30" name="Gerade Verbindung 29"/>
            <p:cNvCxnSpPr/>
            <p:nvPr/>
          </p:nvCxnSpPr>
          <p:spPr>
            <a:xfrm flipV="1">
              <a:off x="5939123" y="6046475"/>
              <a:ext cx="343790" cy="1"/>
            </a:xfrm>
            <a:prstGeom prst="line">
              <a:avLst/>
            </a:prstGeom>
            <a:solidFill>
              <a:srgbClr val="CECFCD"/>
            </a:solidFill>
            <a:ln>
              <a:solidFill>
                <a:srgbClr val="E7844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uppierung 30"/>
          <p:cNvGrpSpPr/>
          <p:nvPr/>
        </p:nvGrpSpPr>
        <p:grpSpPr>
          <a:xfrm>
            <a:off x="689505" y="2199337"/>
            <a:ext cx="7878762" cy="2456279"/>
            <a:chOff x="689505" y="1786329"/>
            <a:chExt cx="7878762" cy="2456279"/>
          </a:xfrm>
        </p:grpSpPr>
        <p:pic>
          <p:nvPicPr>
            <p:cNvPr id="34" name="Bild 3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505" y="3103501"/>
              <a:ext cx="1332210" cy="1139107"/>
            </a:xfrm>
            <a:prstGeom prst="rect">
              <a:avLst/>
            </a:prstGeom>
          </p:spPr>
        </p:pic>
        <p:grpSp>
          <p:nvGrpSpPr>
            <p:cNvPr id="35" name="Gruppierung 34"/>
            <p:cNvGrpSpPr/>
            <p:nvPr/>
          </p:nvGrpSpPr>
          <p:grpSpPr>
            <a:xfrm>
              <a:off x="2226733" y="1786329"/>
              <a:ext cx="6341534" cy="2345087"/>
              <a:chOff x="2226733" y="1931054"/>
              <a:chExt cx="6341534" cy="2362032"/>
            </a:xfrm>
          </p:grpSpPr>
          <p:sp>
            <p:nvSpPr>
              <p:cNvPr id="36" name="Ovale Legende 35"/>
              <p:cNvSpPr/>
              <p:nvPr/>
            </p:nvSpPr>
            <p:spPr>
              <a:xfrm>
                <a:off x="2226733" y="1931054"/>
                <a:ext cx="6341534" cy="2362032"/>
              </a:xfrm>
              <a:prstGeom prst="wedgeEllipseCallout">
                <a:avLst>
                  <a:gd name="adj1" fmla="val -47572"/>
                  <a:gd name="adj2" fmla="val 45167"/>
                </a:avLst>
              </a:prstGeom>
              <a:solidFill>
                <a:schemeClr val="bg1"/>
              </a:solidFill>
              <a:ln w="19050" cmpd="sng">
                <a:solidFill>
                  <a:srgbClr val="E78444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00208" tIns="50104" rIns="100208" bIns="50104" rtlCol="0" anchor="ctr"/>
              <a:lstStyle/>
              <a:p>
                <a:pPr algn="ctr">
                  <a:lnSpc>
                    <a:spcPts val="2000"/>
                  </a:lnSpc>
                  <a:buClrTx/>
                  <a:buFontTx/>
                  <a:buNone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endParaRPr lang="de-DE" sz="1400" dirty="0">
                  <a:solidFill>
                    <a:srgbClr val="780224"/>
                  </a:solidFill>
                  <a:latin typeface="Verdana"/>
                </a:endParaRPr>
              </a:p>
            </p:txBody>
          </p:sp>
          <p:sp>
            <p:nvSpPr>
              <p:cNvPr id="37" name="Rechteck 36"/>
              <p:cNvSpPr/>
              <p:nvPr/>
            </p:nvSpPr>
            <p:spPr>
              <a:xfrm>
                <a:off x="2523068" y="2244070"/>
                <a:ext cx="5757333" cy="1833739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 defTabSz="452438">
                  <a:lnSpc>
                    <a:spcPts val="2900"/>
                  </a:lnSpc>
                </a:pPr>
                <a:r>
                  <a:rPr lang="de-DE" sz="2600" dirty="0">
                    <a:solidFill>
                      <a:srgbClr val="E78444"/>
                    </a:solidFill>
                    <a:latin typeface="Verdana" charset="0"/>
                    <a:ea typeface="SimSun" charset="0"/>
                    <a:cs typeface="SimSun" charset="0"/>
                  </a:rPr>
                  <a:t>Geld als Geld </a:t>
                </a:r>
                <a:r>
                  <a:rPr lang="de-DE" sz="2600" dirty="0" smtClean="0">
                    <a:solidFill>
                      <a:srgbClr val="005FA0"/>
                    </a:solidFill>
                    <a:latin typeface="Verdana" charset="0"/>
                    <a:ea typeface="SimSun" charset="0"/>
                    <a:cs typeface="SimSun" charset="0"/>
                  </a:rPr>
                  <a:t>und </a:t>
                </a:r>
                <a:br>
                  <a:rPr lang="de-DE" sz="2600" dirty="0" smtClean="0">
                    <a:solidFill>
                      <a:srgbClr val="005FA0"/>
                    </a:solidFill>
                    <a:latin typeface="Verdana" charset="0"/>
                    <a:ea typeface="SimSun" charset="0"/>
                    <a:cs typeface="SimSun" charset="0"/>
                  </a:rPr>
                </a:br>
                <a:r>
                  <a:rPr lang="de-DE" sz="2600" dirty="0" smtClean="0">
                    <a:solidFill>
                      <a:srgbClr val="E78444"/>
                    </a:solidFill>
                    <a:latin typeface="Verdana" charset="0"/>
                    <a:ea typeface="SimSun" charset="0"/>
                    <a:cs typeface="SimSun" charset="0"/>
                  </a:rPr>
                  <a:t>Geld </a:t>
                </a:r>
                <a:r>
                  <a:rPr lang="de-DE" sz="2600" dirty="0">
                    <a:solidFill>
                      <a:srgbClr val="E78444"/>
                    </a:solidFill>
                    <a:latin typeface="Verdana" charset="0"/>
                    <a:ea typeface="SimSun" charset="0"/>
                    <a:cs typeface="SimSun" charset="0"/>
                  </a:rPr>
                  <a:t>als </a:t>
                </a:r>
                <a:r>
                  <a:rPr lang="de-DE" sz="2600" dirty="0" smtClean="0">
                    <a:solidFill>
                      <a:srgbClr val="E78444"/>
                    </a:solidFill>
                    <a:latin typeface="Verdana" charset="0"/>
                    <a:ea typeface="SimSun" charset="0"/>
                    <a:cs typeface="SimSun" charset="0"/>
                  </a:rPr>
                  <a:t>Kapital </a:t>
                </a:r>
                <a:r>
                  <a:rPr lang="de-DE" sz="2600" dirty="0">
                    <a:solidFill>
                      <a:srgbClr val="005FA0"/>
                    </a:solidFill>
                    <a:latin typeface="Verdana" charset="0"/>
                    <a:ea typeface="SimSun" charset="0"/>
                    <a:cs typeface="SimSun" charset="0"/>
                  </a:rPr>
                  <a:t>unterscheiden </a:t>
                </a:r>
                <a:r>
                  <a:rPr lang="de-DE" sz="2600" dirty="0" smtClean="0">
                    <a:solidFill>
                      <a:srgbClr val="005FA0"/>
                    </a:solidFill>
                    <a:latin typeface="Verdana" charset="0"/>
                    <a:ea typeface="SimSun" charset="0"/>
                    <a:cs typeface="SimSun" charset="0"/>
                  </a:rPr>
                  <a:t>sich zunächst nur </a:t>
                </a:r>
                <a:r>
                  <a:rPr lang="de-DE" sz="2600" dirty="0">
                    <a:solidFill>
                      <a:srgbClr val="005FA0"/>
                    </a:solidFill>
                    <a:latin typeface="Verdana" charset="0"/>
                    <a:ea typeface="SimSun" charset="0"/>
                    <a:cs typeface="SimSun" charset="0"/>
                  </a:rPr>
                  <a:t>durch ihre </a:t>
                </a:r>
                <a:r>
                  <a:rPr lang="de-DE" sz="2600" dirty="0" err="1">
                    <a:solidFill>
                      <a:srgbClr val="005FA0"/>
                    </a:solidFill>
                    <a:latin typeface="Verdana" charset="0"/>
                    <a:ea typeface="SimSun" charset="0"/>
                    <a:cs typeface="SimSun" charset="0"/>
                  </a:rPr>
                  <a:t>verschiedne</a:t>
                </a:r>
                <a:r>
                  <a:rPr lang="de-DE" sz="2600" dirty="0">
                    <a:solidFill>
                      <a:srgbClr val="005FA0"/>
                    </a:solidFill>
                    <a:latin typeface="Verdana" charset="0"/>
                    <a:ea typeface="SimSun" charset="0"/>
                    <a:cs typeface="SimSun" charset="0"/>
                  </a:rPr>
                  <a:t> Zirkulationsform.</a:t>
                </a:r>
              </a:p>
              <a:p>
                <a:pPr algn="ctr" defTabSz="452438">
                  <a:lnSpc>
                    <a:spcPts val="2300"/>
                  </a:lnSpc>
                </a:pPr>
                <a:r>
                  <a:rPr lang="de-DE" sz="1400" dirty="0">
                    <a:solidFill>
                      <a:srgbClr val="005FA0"/>
                    </a:solidFill>
                    <a:latin typeface="Verdana" charset="0"/>
                    <a:ea typeface="SimSun" charset="0"/>
                    <a:cs typeface="SimSun" charset="0"/>
                  </a:rPr>
                  <a:t>(MEW 23: 161)</a:t>
                </a:r>
              </a:p>
            </p:txBody>
          </p:sp>
        </p:grpSp>
      </p:grpSp>
      <p:sp>
        <p:nvSpPr>
          <p:cNvPr id="38" name="Textfeld 37"/>
          <p:cNvSpPr txBox="1"/>
          <p:nvPr/>
        </p:nvSpPr>
        <p:spPr>
          <a:xfrm>
            <a:off x="4479928" y="1583473"/>
            <a:ext cx="3570817" cy="3235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500"/>
              </a:lnSpc>
            </a:pPr>
            <a:r>
              <a:rPr lang="de-DE" sz="2200" dirty="0" smtClean="0">
                <a:solidFill>
                  <a:srgbClr val="E78444"/>
                </a:solidFill>
                <a:latin typeface="Verdana" pitchFamily="34" charset="0"/>
              </a:rPr>
              <a:t>W–G–W</a:t>
            </a:r>
            <a:endParaRPr lang="de-DE" sz="2200" dirty="0">
              <a:solidFill>
                <a:srgbClr val="E78444"/>
              </a:solidFill>
              <a:latin typeface="Calibri" pitchFamily="34" charset="0"/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3975492" y="5851551"/>
            <a:ext cx="2463800" cy="3898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3000"/>
              </a:lnSpc>
              <a:buClrTx/>
              <a:buFontTx/>
              <a:buNone/>
            </a:pPr>
            <a:r>
              <a:rPr lang="de-DE" sz="2700" dirty="0" smtClean="0">
                <a:solidFill>
                  <a:srgbClr val="E78444"/>
                </a:solidFill>
                <a:latin typeface="Verdana" charset="0"/>
                <a:cs typeface="Times New Roman" charset="0"/>
              </a:rPr>
              <a:t>W’</a:t>
            </a:r>
            <a:endParaRPr lang="de-DE" sz="2700" dirty="0">
              <a:solidFill>
                <a:srgbClr val="E78444"/>
              </a:solidFill>
              <a:latin typeface="Verdana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757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22" grpId="0"/>
      <p:bldP spid="24" grpId="0"/>
      <p:bldP spid="38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452438" y="460375"/>
            <a:ext cx="8997950" cy="427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300"/>
              </a:lnSpc>
            </a:pPr>
            <a:r>
              <a:rPr lang="de-DE" sz="2900" b="1" dirty="0" smtClean="0">
                <a:solidFill>
                  <a:srgbClr val="005FA0"/>
                </a:solidFill>
                <a:latin typeface="Verdana"/>
                <a:cs typeface="Verdana"/>
              </a:rPr>
              <a:t>Die besondere Ware Arbeitskraft</a:t>
            </a:r>
            <a:endParaRPr lang="de-DE" sz="2900" dirty="0">
              <a:solidFill>
                <a:srgbClr val="005FA0"/>
              </a:solidFill>
              <a:latin typeface="Verdana"/>
              <a:cs typeface="Verdana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2869316" y="1627188"/>
            <a:ext cx="5869342" cy="2616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lang="de-DE" sz="1700" dirty="0" smtClean="0">
                <a:solidFill>
                  <a:srgbClr val="005FA0"/>
                </a:solidFill>
                <a:latin typeface="Verdana"/>
                <a:cs typeface="Verdana"/>
              </a:rPr>
              <a:t>Fähigkeit </a:t>
            </a:r>
            <a:r>
              <a:rPr lang="de-DE" sz="1700" dirty="0">
                <a:solidFill>
                  <a:srgbClr val="005FA0"/>
                </a:solidFill>
                <a:latin typeface="Verdana"/>
                <a:cs typeface="Verdana"/>
              </a:rPr>
              <a:t>zu arbeiten</a:t>
            </a:r>
          </a:p>
        </p:txBody>
      </p:sp>
      <p:sp>
        <p:nvSpPr>
          <p:cNvPr id="3" name="Rechteck 2"/>
          <p:cNvSpPr/>
          <p:nvPr/>
        </p:nvSpPr>
        <p:spPr>
          <a:xfrm>
            <a:off x="450850" y="1627188"/>
            <a:ext cx="2134565" cy="261610"/>
          </a:xfrm>
          <a:prstGeom prst="rect">
            <a:avLst/>
          </a:prstGeom>
        </p:spPr>
        <p:txBody>
          <a:bodyPr wrap="none" lIns="0" tIns="0" bIns="0">
            <a:spAutoFit/>
          </a:bodyPr>
          <a:lstStyle/>
          <a:p>
            <a:pPr>
              <a:lnSpc>
                <a:spcPts val="2000"/>
              </a:lnSpc>
            </a:pPr>
            <a:r>
              <a:rPr lang="de-DE" sz="1700" b="1" dirty="0">
                <a:solidFill>
                  <a:srgbClr val="E78444"/>
                </a:solidFill>
                <a:latin typeface="Verdana"/>
                <a:cs typeface="Verdana"/>
              </a:rPr>
              <a:t>Arbeitskraft </a:t>
            </a:r>
            <a:r>
              <a:rPr lang="de-DE" sz="1700" dirty="0" smtClean="0">
                <a:solidFill>
                  <a:srgbClr val="E78444"/>
                </a:solidFill>
                <a:latin typeface="Verdana"/>
                <a:cs typeface="Verdana"/>
              </a:rPr>
              <a:t>(AK)</a:t>
            </a:r>
            <a:r>
              <a:rPr lang="de-DE" sz="1700" b="1" dirty="0" smtClean="0">
                <a:solidFill>
                  <a:srgbClr val="E78444"/>
                </a:solidFill>
                <a:latin typeface="Verdana"/>
                <a:cs typeface="Verdana"/>
              </a:rPr>
              <a:t> </a:t>
            </a:r>
            <a:endParaRPr lang="de-DE" sz="1700" b="1" dirty="0">
              <a:solidFill>
                <a:srgbClr val="E78444"/>
              </a:solidFill>
              <a:latin typeface="Verdana"/>
              <a:cs typeface="Verdana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863850" y="2163034"/>
            <a:ext cx="6586538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>die </a:t>
            </a:r>
            <a:r>
              <a:rPr lang="de-DE" sz="1700" dirty="0">
                <a:solidFill>
                  <a:srgbClr val="005FA0"/>
                </a:solidFill>
                <a:latin typeface="Verdana"/>
              </a:rPr>
              <a:t>zu ihrer (Re-)Produktion gesellschaftlich </a:t>
            </a: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>notwendige </a:t>
            </a:r>
            <a:r>
              <a:rPr lang="de-DE" sz="1700" dirty="0">
                <a:solidFill>
                  <a:srgbClr val="005FA0"/>
                </a:solidFill>
                <a:latin typeface="Verdana"/>
              </a:rPr>
              <a:t>Arbeitszeit </a:t>
            </a: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>(</a:t>
            </a:r>
            <a:r>
              <a:rPr lang="de-DE" sz="1700" dirty="0">
                <a:solidFill>
                  <a:srgbClr val="005FA0"/>
                </a:solidFill>
                <a:latin typeface="Verdana"/>
              </a:rPr>
              <a:t>wie bei jeder anderen Ware</a:t>
            </a: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>) </a:t>
            </a:r>
          </a:p>
        </p:txBody>
      </p:sp>
      <p:sp>
        <p:nvSpPr>
          <p:cNvPr id="14" name="Rechteck 13"/>
          <p:cNvSpPr/>
          <p:nvPr/>
        </p:nvSpPr>
        <p:spPr>
          <a:xfrm>
            <a:off x="450850" y="2165393"/>
            <a:ext cx="2144177" cy="261610"/>
          </a:xfrm>
          <a:prstGeom prst="rect">
            <a:avLst/>
          </a:prstGeom>
        </p:spPr>
        <p:txBody>
          <a:bodyPr wrap="none" lIns="0" tIns="0" bIns="0">
            <a:spAutoFit/>
          </a:bodyPr>
          <a:lstStyle/>
          <a:p>
            <a:pPr>
              <a:lnSpc>
                <a:spcPts val="2000"/>
              </a:lnSpc>
            </a:pPr>
            <a:r>
              <a:rPr lang="de-DE" sz="1700" b="1" dirty="0">
                <a:solidFill>
                  <a:srgbClr val="E78444"/>
                </a:solidFill>
                <a:latin typeface="Verdana"/>
                <a:cs typeface="Verdana"/>
              </a:rPr>
              <a:t>Wert</a:t>
            </a:r>
            <a:r>
              <a:rPr lang="de-DE" sz="1700" dirty="0">
                <a:solidFill>
                  <a:srgbClr val="E78444"/>
                </a:solidFill>
                <a:latin typeface="Verdana"/>
              </a:rPr>
              <a:t> der Ware </a:t>
            </a:r>
            <a:r>
              <a:rPr lang="de-DE" sz="1700" dirty="0" smtClean="0">
                <a:solidFill>
                  <a:srgbClr val="E78444"/>
                </a:solidFill>
                <a:latin typeface="Verdana"/>
              </a:rPr>
              <a:t>AK </a:t>
            </a:r>
            <a:endParaRPr lang="de-DE" sz="1700" dirty="0">
              <a:solidFill>
                <a:srgbClr val="E78444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2863849" y="3848822"/>
            <a:ext cx="6555317" cy="1046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lang="de-DE" sz="1700" dirty="0">
                <a:solidFill>
                  <a:srgbClr val="005FA0"/>
                </a:solidFill>
                <a:latin typeface="Verdana" charset="0"/>
                <a:cs typeface="Arial" charset="0"/>
              </a:rPr>
              <a:t>besteht in dem Vermögen zu arbeiten. Dient die Arbeit </a:t>
            </a:r>
            <a:r>
              <a:rPr lang="de-DE" sz="1700" dirty="0" smtClean="0">
                <a:solidFill>
                  <a:srgbClr val="005FA0"/>
                </a:solidFill>
                <a:latin typeface="Verdana" charset="0"/>
                <a:cs typeface="Arial" charset="0"/>
              </a:rPr>
              <a:t/>
            </a:r>
            <a:br>
              <a:rPr lang="de-DE" sz="1700" dirty="0" smtClean="0">
                <a:solidFill>
                  <a:srgbClr val="005FA0"/>
                </a:solidFill>
                <a:latin typeface="Verdana" charset="0"/>
                <a:cs typeface="Arial" charset="0"/>
              </a:rPr>
            </a:br>
            <a:r>
              <a:rPr lang="de-DE" sz="1700" dirty="0" smtClean="0">
                <a:solidFill>
                  <a:srgbClr val="005FA0"/>
                </a:solidFill>
                <a:latin typeface="Verdana" charset="0"/>
                <a:cs typeface="Arial" charset="0"/>
              </a:rPr>
              <a:t>der </a:t>
            </a:r>
            <a:r>
              <a:rPr lang="de-DE" sz="1700" dirty="0">
                <a:solidFill>
                  <a:srgbClr val="005FA0"/>
                </a:solidFill>
                <a:latin typeface="Verdana" charset="0"/>
                <a:cs typeface="Arial" charset="0"/>
              </a:rPr>
              <a:t>Warenproduktion, bildet sie Wert. Bei entsprechend langer Arbeitszeit kann die AK mehr Wert schaffen als </a:t>
            </a:r>
            <a:r>
              <a:rPr lang="de-DE" sz="1700" dirty="0" smtClean="0">
                <a:solidFill>
                  <a:srgbClr val="005FA0"/>
                </a:solidFill>
                <a:latin typeface="Verdana" charset="0"/>
                <a:cs typeface="Arial" charset="0"/>
              </a:rPr>
              <a:t>sie </a:t>
            </a:r>
            <a:r>
              <a:rPr lang="de-DE" sz="1700" dirty="0">
                <a:solidFill>
                  <a:srgbClr val="005FA0"/>
                </a:solidFill>
                <a:latin typeface="Verdana" charset="0"/>
                <a:cs typeface="Arial" charset="0"/>
              </a:rPr>
              <a:t>selbst besitzt. Dieser Mehrwert ist die Grundlage </a:t>
            </a:r>
            <a:r>
              <a:rPr lang="de-DE" sz="1700" dirty="0" smtClean="0">
                <a:solidFill>
                  <a:srgbClr val="005FA0"/>
                </a:solidFill>
                <a:latin typeface="Verdana" charset="0"/>
                <a:cs typeface="Arial" charset="0"/>
              </a:rPr>
              <a:t>der </a:t>
            </a:r>
            <a:r>
              <a:rPr lang="de-DE" sz="1700" dirty="0">
                <a:solidFill>
                  <a:srgbClr val="005FA0"/>
                </a:solidFill>
                <a:latin typeface="Verdana" charset="0"/>
                <a:cs typeface="Arial" charset="0"/>
              </a:rPr>
              <a:t>Kapitalverwertung.</a:t>
            </a:r>
          </a:p>
        </p:txBody>
      </p:sp>
      <p:sp>
        <p:nvSpPr>
          <p:cNvPr id="15" name="Rechteck 14"/>
          <p:cNvSpPr/>
          <p:nvPr/>
        </p:nvSpPr>
        <p:spPr>
          <a:xfrm>
            <a:off x="450850" y="3848822"/>
            <a:ext cx="1976478" cy="523220"/>
          </a:xfrm>
          <a:prstGeom prst="rect">
            <a:avLst/>
          </a:prstGeom>
        </p:spPr>
        <p:txBody>
          <a:bodyPr wrap="none" lIns="0" tIns="0" bIns="0">
            <a:spAutoFit/>
          </a:bodyPr>
          <a:lstStyle/>
          <a:p>
            <a:pPr>
              <a:lnSpc>
                <a:spcPts val="2000"/>
              </a:lnSpc>
            </a:pPr>
            <a:r>
              <a:rPr lang="de-DE" sz="1700" b="1" dirty="0">
                <a:solidFill>
                  <a:srgbClr val="E78444"/>
                </a:solidFill>
                <a:latin typeface="Verdana"/>
                <a:cs typeface="Verdana"/>
              </a:rPr>
              <a:t>Gebrauchswert</a:t>
            </a:r>
            <a:r>
              <a:rPr lang="de-DE" sz="1700" dirty="0">
                <a:solidFill>
                  <a:srgbClr val="E78444"/>
                </a:solidFill>
                <a:latin typeface="Verdana"/>
              </a:rPr>
              <a:t> </a:t>
            </a:r>
            <a:r>
              <a:rPr lang="de-DE" sz="1700" dirty="0" smtClean="0">
                <a:solidFill>
                  <a:srgbClr val="E78444"/>
                </a:solidFill>
                <a:latin typeface="Verdana"/>
              </a:rPr>
              <a:t/>
            </a:r>
            <a:br>
              <a:rPr lang="de-DE" sz="1700" dirty="0" smtClean="0">
                <a:solidFill>
                  <a:srgbClr val="E78444"/>
                </a:solidFill>
                <a:latin typeface="Verdana"/>
              </a:rPr>
            </a:br>
            <a:r>
              <a:rPr lang="de-DE" sz="1700" dirty="0" smtClean="0">
                <a:solidFill>
                  <a:srgbClr val="E78444"/>
                </a:solidFill>
                <a:latin typeface="Verdana"/>
              </a:rPr>
              <a:t>der Ware AK </a:t>
            </a:r>
            <a:endParaRPr lang="de-DE" sz="1700" dirty="0">
              <a:solidFill>
                <a:srgbClr val="E78444"/>
              </a:solidFill>
            </a:endParaRPr>
          </a:p>
        </p:txBody>
      </p:sp>
      <p:grpSp>
        <p:nvGrpSpPr>
          <p:cNvPr id="24" name="Gruppierung 23"/>
          <p:cNvGrpSpPr/>
          <p:nvPr/>
        </p:nvGrpSpPr>
        <p:grpSpPr>
          <a:xfrm>
            <a:off x="2869316" y="2811992"/>
            <a:ext cx="6433434" cy="784830"/>
            <a:chOff x="2869316" y="2811992"/>
            <a:chExt cx="6433434" cy="784830"/>
          </a:xfrm>
        </p:grpSpPr>
        <p:sp>
          <p:nvSpPr>
            <p:cNvPr id="18" name="Textfeld 17"/>
            <p:cNvSpPr txBox="1"/>
            <p:nvPr/>
          </p:nvSpPr>
          <p:spPr>
            <a:xfrm>
              <a:off x="2869316" y="2811992"/>
              <a:ext cx="6433434" cy="7848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de-DE" sz="1700" dirty="0">
                  <a:solidFill>
                    <a:srgbClr val="005FA0"/>
                  </a:solidFill>
                  <a:latin typeface="Verdana"/>
                </a:rPr>
                <a:t>Wert der dafür nötigen Existenzmittel wie Nahrung, </a:t>
              </a:r>
              <a:r>
                <a:rPr lang="de-DE" sz="1700" dirty="0" smtClean="0">
                  <a:solidFill>
                    <a:srgbClr val="005FA0"/>
                  </a:solidFill>
                  <a:latin typeface="Verdana"/>
                </a:rPr>
                <a:t>Wohnung</a:t>
              </a:r>
              <a:r>
                <a:rPr lang="de-DE" sz="1700" dirty="0">
                  <a:solidFill>
                    <a:srgbClr val="005FA0"/>
                  </a:solidFill>
                  <a:latin typeface="Verdana"/>
                </a:rPr>
                <a:t>, Kleidung, </a:t>
              </a:r>
              <a:r>
                <a:rPr lang="de-DE" sz="1700" dirty="0" smtClean="0">
                  <a:solidFill>
                    <a:srgbClr val="005FA0"/>
                  </a:solidFill>
                  <a:latin typeface="Verdana"/>
                </a:rPr>
                <a:t>Bildung </a:t>
              </a:r>
              <a:r>
                <a:rPr lang="de-DE" sz="1700" dirty="0">
                  <a:solidFill>
                    <a:srgbClr val="005FA0"/>
                  </a:solidFill>
                  <a:latin typeface="Verdana"/>
                </a:rPr>
                <a:t>etc. («historisch-moralisches Element</a:t>
              </a:r>
              <a:r>
                <a:rPr lang="de-DE" sz="1700" dirty="0" smtClean="0">
                  <a:solidFill>
                    <a:srgbClr val="005FA0"/>
                  </a:solidFill>
                  <a:latin typeface="Verdana"/>
                </a:rPr>
                <a:t>»       </a:t>
              </a:r>
              <a:r>
                <a:rPr lang="de-DE" sz="1700" dirty="0">
                  <a:solidFill>
                    <a:srgbClr val="005FA0"/>
                  </a:solidFill>
                  <a:latin typeface="Verdana"/>
                </a:rPr>
                <a:t>gilt nur für den Wert der Ware AK</a:t>
              </a:r>
              <a:r>
                <a:rPr lang="de-DE" sz="1700" dirty="0" smtClean="0">
                  <a:solidFill>
                    <a:srgbClr val="005FA0"/>
                  </a:solidFill>
                  <a:latin typeface="Verdana"/>
                </a:rPr>
                <a:t>)</a:t>
              </a:r>
              <a:endParaRPr lang="de-DE" sz="1700" dirty="0">
                <a:solidFill>
                  <a:srgbClr val="005FA0"/>
                </a:solidFill>
                <a:latin typeface="Verdana"/>
              </a:endParaRPr>
            </a:p>
          </p:txBody>
        </p:sp>
        <p:cxnSp>
          <p:nvCxnSpPr>
            <p:cNvPr id="7" name="Gerade Verbindung mit Pfeil 6"/>
            <p:cNvCxnSpPr/>
            <p:nvPr/>
          </p:nvCxnSpPr>
          <p:spPr>
            <a:xfrm>
              <a:off x="3978450" y="3471145"/>
              <a:ext cx="313267" cy="0"/>
            </a:xfrm>
            <a:prstGeom prst="straightConnector1">
              <a:avLst/>
            </a:prstGeom>
            <a:ln w="28575" cmpd="sng">
              <a:solidFill>
                <a:srgbClr val="005FA0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uppierung 21"/>
          <p:cNvGrpSpPr/>
          <p:nvPr/>
        </p:nvGrpSpPr>
        <p:grpSpPr>
          <a:xfrm>
            <a:off x="450850" y="5508102"/>
            <a:ext cx="8968316" cy="340525"/>
            <a:chOff x="450850" y="5735364"/>
            <a:chExt cx="8968316" cy="340525"/>
          </a:xfrm>
        </p:grpSpPr>
        <p:sp>
          <p:nvSpPr>
            <p:cNvPr id="17" name="Textfeld 16"/>
            <p:cNvSpPr txBox="1"/>
            <p:nvPr/>
          </p:nvSpPr>
          <p:spPr>
            <a:xfrm>
              <a:off x="450850" y="5752296"/>
              <a:ext cx="8968316" cy="32359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lang="de-DE" sz="2200" b="1" dirty="0" smtClean="0">
                  <a:solidFill>
                    <a:srgbClr val="E78444"/>
                  </a:solidFill>
                  <a:latin typeface="Verdana"/>
                  <a:cs typeface="Verdana"/>
                </a:rPr>
                <a:t>Arbeit</a:t>
              </a:r>
              <a:r>
                <a:rPr lang="de-DE" sz="2200" dirty="0" smtClean="0">
                  <a:solidFill>
                    <a:srgbClr val="720323"/>
                  </a:solidFill>
                  <a:latin typeface="Verdana"/>
                </a:rPr>
                <a:t> </a:t>
              </a:r>
              <a:r>
                <a:rPr lang="de-DE" sz="2200" dirty="0" smtClean="0">
                  <a:solidFill>
                    <a:srgbClr val="005FA0"/>
                  </a:solidFill>
                  <a:latin typeface="Verdana"/>
                </a:rPr>
                <a:t>(</a:t>
              </a:r>
              <a:r>
                <a:rPr lang="de-DE" sz="2200" i="1" dirty="0" smtClean="0">
                  <a:solidFill>
                    <a:srgbClr val="125D96"/>
                  </a:solidFill>
                  <a:latin typeface="Verdana"/>
                  <a:cs typeface="Verdana"/>
                </a:rPr>
                <a:t>schafft</a:t>
              </a:r>
              <a:r>
                <a:rPr lang="de-DE" sz="2200" i="1" dirty="0" smtClean="0">
                  <a:solidFill>
                    <a:srgbClr val="005FA0"/>
                  </a:solidFill>
                  <a:latin typeface="Verdana"/>
                  <a:cs typeface="Verdana"/>
                </a:rPr>
                <a:t> </a:t>
              </a:r>
              <a:r>
                <a:rPr lang="de-DE" sz="2200" dirty="0" smtClean="0">
                  <a:solidFill>
                    <a:srgbClr val="005FA0"/>
                  </a:solidFill>
                  <a:latin typeface="Verdana"/>
                </a:rPr>
                <a:t>Wert) ≠ </a:t>
              </a:r>
              <a:r>
                <a:rPr lang="de-DE" sz="2200" b="1" dirty="0" smtClean="0">
                  <a:solidFill>
                    <a:srgbClr val="E78444"/>
                  </a:solidFill>
                  <a:latin typeface="Verdana"/>
                  <a:cs typeface="Verdana"/>
                </a:rPr>
                <a:t>Arbeitskraft</a:t>
              </a:r>
              <a:r>
                <a:rPr lang="de-DE" sz="2200" dirty="0" smtClean="0">
                  <a:solidFill>
                    <a:srgbClr val="720323"/>
                  </a:solidFill>
                  <a:latin typeface="Verdana"/>
                </a:rPr>
                <a:t> </a:t>
              </a:r>
              <a:r>
                <a:rPr lang="de-DE" sz="2200" dirty="0" smtClean="0">
                  <a:solidFill>
                    <a:srgbClr val="005FA0"/>
                  </a:solidFill>
                  <a:latin typeface="Verdana"/>
                </a:rPr>
                <a:t>(</a:t>
              </a:r>
              <a:r>
                <a:rPr lang="de-DE" sz="2200" i="1" dirty="0" smtClean="0">
                  <a:solidFill>
                    <a:srgbClr val="005FA0"/>
                  </a:solidFill>
                  <a:latin typeface="Verdana"/>
                  <a:cs typeface="Verdana"/>
                </a:rPr>
                <a:t>hat</a:t>
              </a:r>
              <a:r>
                <a:rPr lang="de-DE" sz="2200" dirty="0" smtClean="0">
                  <a:solidFill>
                    <a:srgbClr val="005FA0"/>
                  </a:solidFill>
                  <a:latin typeface="Verdana"/>
                </a:rPr>
                <a:t> Wert) </a:t>
              </a:r>
              <a:endParaRPr lang="de-DE" sz="2200" dirty="0">
                <a:solidFill>
                  <a:srgbClr val="005FA0"/>
                </a:solidFill>
                <a:latin typeface="Verdana"/>
              </a:endParaRPr>
            </a:p>
          </p:txBody>
        </p:sp>
        <p:sp>
          <p:nvSpPr>
            <p:cNvPr id="10" name="Stern mit 5 Zacken 9"/>
            <p:cNvSpPr/>
            <p:nvPr/>
          </p:nvSpPr>
          <p:spPr>
            <a:xfrm>
              <a:off x="1023937" y="5735364"/>
              <a:ext cx="323593" cy="323593"/>
            </a:xfrm>
            <a:prstGeom prst="star5">
              <a:avLst/>
            </a:prstGeom>
            <a:solidFill>
              <a:srgbClr val="005FA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 smtClean="0"/>
                <a:t> </a:t>
              </a:r>
              <a:endParaRPr lang="de-DE" dirty="0"/>
            </a:p>
          </p:txBody>
        </p:sp>
        <p:sp>
          <p:nvSpPr>
            <p:cNvPr id="19" name="Stern mit 5 Zacken 18"/>
            <p:cNvSpPr/>
            <p:nvPr/>
          </p:nvSpPr>
          <p:spPr>
            <a:xfrm>
              <a:off x="8514820" y="5735364"/>
              <a:ext cx="323593" cy="323593"/>
            </a:xfrm>
            <a:prstGeom prst="star5">
              <a:avLst/>
            </a:prstGeom>
            <a:solidFill>
              <a:srgbClr val="005FA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 smtClean="0"/>
                <a:t> </a:t>
              </a:r>
              <a:endParaRPr lang="de-DE" dirty="0"/>
            </a:p>
          </p:txBody>
        </p:sp>
      </p:grpSp>
      <p:grpSp>
        <p:nvGrpSpPr>
          <p:cNvPr id="2" name="Gruppierung 1"/>
          <p:cNvGrpSpPr/>
          <p:nvPr/>
        </p:nvGrpSpPr>
        <p:grpSpPr>
          <a:xfrm>
            <a:off x="452439" y="6182611"/>
            <a:ext cx="8589574" cy="261610"/>
            <a:chOff x="452439" y="6371293"/>
            <a:chExt cx="8589574" cy="261610"/>
          </a:xfrm>
        </p:grpSpPr>
        <p:sp>
          <p:nvSpPr>
            <p:cNvPr id="20" name="Textfeld 19"/>
            <p:cNvSpPr txBox="1"/>
            <p:nvPr/>
          </p:nvSpPr>
          <p:spPr>
            <a:xfrm>
              <a:off x="452439" y="6371293"/>
              <a:ext cx="8589574" cy="2616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de-DE" sz="1700" dirty="0" smtClean="0">
                  <a:solidFill>
                    <a:srgbClr val="005FA0"/>
                  </a:solidFill>
                  <a:latin typeface="Verdana"/>
                </a:rPr>
                <a:t>       Bezahlt wird der Wert der Arbeitskraft, nicht die geleistete Arbeit.</a:t>
              </a:r>
              <a:endParaRPr lang="de-DE" sz="1700" dirty="0">
                <a:solidFill>
                  <a:srgbClr val="005FA0"/>
                </a:solidFill>
                <a:latin typeface="Verdana"/>
              </a:endParaRPr>
            </a:p>
          </p:txBody>
        </p:sp>
        <p:cxnSp>
          <p:nvCxnSpPr>
            <p:cNvPr id="21" name="Gerade Verbindung mit Pfeil 20"/>
            <p:cNvCxnSpPr/>
            <p:nvPr/>
          </p:nvCxnSpPr>
          <p:spPr>
            <a:xfrm>
              <a:off x="452439" y="6517330"/>
              <a:ext cx="313267" cy="0"/>
            </a:xfrm>
            <a:prstGeom prst="straightConnector1">
              <a:avLst/>
            </a:prstGeom>
            <a:ln w="28575" cmpd="sng">
              <a:solidFill>
                <a:srgbClr val="005FA0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10389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8" grpId="0"/>
      <p:bldP spid="14" grpId="0"/>
      <p:bldP spid="12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452438" y="460375"/>
            <a:ext cx="8997950" cy="427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300"/>
              </a:lnSpc>
            </a:pPr>
            <a:r>
              <a:rPr lang="de-DE" sz="2900" b="1" dirty="0" smtClean="0">
                <a:solidFill>
                  <a:srgbClr val="005FA0"/>
                </a:solidFill>
                <a:latin typeface="Verdana"/>
                <a:cs typeface="Verdana"/>
              </a:rPr>
              <a:t>Der doppelt freie Lohnarbeiter </a:t>
            </a:r>
            <a:endParaRPr lang="de-DE" sz="2900" dirty="0">
              <a:solidFill>
                <a:srgbClr val="005FA0"/>
              </a:solidFill>
              <a:latin typeface="Verdana"/>
              <a:cs typeface="Verdana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54025" y="1633538"/>
            <a:ext cx="9694862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500"/>
              </a:lnSpc>
            </a:pPr>
            <a:r>
              <a:rPr lang="de-DE" sz="2100" dirty="0">
                <a:solidFill>
                  <a:srgbClr val="005FA0"/>
                </a:solidFill>
                <a:latin typeface="Verdana"/>
              </a:rPr>
              <a:t>Der Arbeiter verkauft dem Kapitalisten seine Arbeitskraft als Ware</a:t>
            </a:r>
            <a:r>
              <a:rPr lang="de-DE" sz="2100" dirty="0" smtClean="0">
                <a:solidFill>
                  <a:srgbClr val="005FA0"/>
                </a:solidFill>
                <a:latin typeface="Verdana"/>
              </a:rPr>
              <a:t>.</a:t>
            </a:r>
            <a:endParaRPr lang="de-DE" sz="2100" b="1" dirty="0">
              <a:solidFill>
                <a:srgbClr val="005FA0"/>
              </a:solidFill>
              <a:latin typeface="Verdana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450849" y="3146628"/>
            <a:ext cx="5780617" cy="1615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500"/>
              </a:lnSpc>
            </a:pPr>
            <a:r>
              <a:rPr lang="de-DE" sz="2100" dirty="0" smtClean="0">
                <a:solidFill>
                  <a:srgbClr val="005FA0"/>
                </a:solidFill>
                <a:latin typeface="Verdana"/>
              </a:rPr>
              <a:t>1. Der </a:t>
            </a:r>
            <a:r>
              <a:rPr lang="de-DE" sz="2100" dirty="0">
                <a:solidFill>
                  <a:srgbClr val="005FA0"/>
                </a:solidFill>
                <a:latin typeface="Verdana"/>
              </a:rPr>
              <a:t>Arbeiter muss formal </a:t>
            </a:r>
            <a:r>
              <a:rPr lang="de-DE" sz="2100" dirty="0">
                <a:solidFill>
                  <a:srgbClr val="E78444"/>
                </a:solidFill>
                <a:latin typeface="Verdana"/>
              </a:rPr>
              <a:t>frei </a:t>
            </a:r>
            <a:r>
              <a:rPr lang="de-DE" sz="2100" dirty="0">
                <a:solidFill>
                  <a:srgbClr val="005FA0"/>
                </a:solidFill>
                <a:latin typeface="Verdana"/>
              </a:rPr>
              <a:t>sein, </a:t>
            </a:r>
            <a:r>
              <a:rPr lang="de-DE" sz="2100" dirty="0" smtClean="0">
                <a:solidFill>
                  <a:srgbClr val="720323"/>
                </a:solidFill>
                <a:latin typeface="Verdana"/>
              </a:rPr>
              <a:t> </a:t>
            </a:r>
          </a:p>
          <a:p>
            <a:pPr>
              <a:lnSpc>
                <a:spcPts val="2500"/>
              </a:lnSpc>
            </a:pPr>
            <a:r>
              <a:rPr lang="de-DE" sz="2100" dirty="0">
                <a:solidFill>
                  <a:srgbClr val="720323"/>
                </a:solidFill>
                <a:latin typeface="Verdana"/>
              </a:rPr>
              <a:t> </a:t>
            </a:r>
            <a:r>
              <a:rPr lang="de-DE" sz="2100" dirty="0" smtClean="0">
                <a:solidFill>
                  <a:srgbClr val="720323"/>
                </a:solidFill>
                <a:latin typeface="Verdana"/>
              </a:rPr>
              <a:t>   </a:t>
            </a:r>
            <a:r>
              <a:rPr lang="de-DE" sz="2100" dirty="0" smtClean="0">
                <a:solidFill>
                  <a:srgbClr val="005FA0"/>
                </a:solidFill>
                <a:latin typeface="Verdana"/>
              </a:rPr>
              <a:t>seine</a:t>
            </a:r>
            <a:r>
              <a:rPr lang="de-DE" sz="2100" dirty="0" smtClean="0">
                <a:solidFill>
                  <a:srgbClr val="720323"/>
                </a:solidFill>
                <a:latin typeface="Verdana"/>
              </a:rPr>
              <a:t> </a:t>
            </a:r>
            <a:r>
              <a:rPr lang="de-DE" sz="2100" dirty="0">
                <a:solidFill>
                  <a:srgbClr val="E78444"/>
                </a:solidFill>
                <a:latin typeface="Verdana"/>
              </a:rPr>
              <a:t>Arbeitskraft zu verkaufen</a:t>
            </a:r>
            <a:r>
              <a:rPr lang="de-DE" sz="2100" dirty="0">
                <a:solidFill>
                  <a:srgbClr val="005FA0"/>
                </a:solidFill>
                <a:latin typeface="Verdana"/>
              </a:rPr>
              <a:t>. </a:t>
            </a:r>
            <a:endParaRPr lang="de-DE" sz="2100" dirty="0" smtClean="0">
              <a:solidFill>
                <a:srgbClr val="005FA0"/>
              </a:solidFill>
              <a:latin typeface="Verdana"/>
            </a:endParaRPr>
          </a:p>
          <a:p>
            <a:pPr>
              <a:lnSpc>
                <a:spcPts val="2500"/>
              </a:lnSpc>
            </a:pPr>
            <a:r>
              <a:rPr lang="de-DE" sz="2100" dirty="0">
                <a:solidFill>
                  <a:srgbClr val="005FA0"/>
                </a:solidFill>
                <a:latin typeface="Verdana"/>
              </a:rPr>
              <a:t> </a:t>
            </a:r>
            <a:r>
              <a:rPr lang="de-DE" sz="2100" dirty="0" smtClean="0">
                <a:solidFill>
                  <a:srgbClr val="005FA0"/>
                </a:solidFill>
                <a:latin typeface="Verdana"/>
              </a:rPr>
              <a:t>   Er </a:t>
            </a:r>
            <a:r>
              <a:rPr lang="de-DE" sz="2100" dirty="0">
                <a:solidFill>
                  <a:srgbClr val="005FA0"/>
                </a:solidFill>
                <a:latin typeface="Verdana"/>
              </a:rPr>
              <a:t>befindet sich in keinem </a:t>
            </a:r>
            <a:r>
              <a:rPr lang="de-DE" sz="2100" dirty="0" smtClean="0">
                <a:solidFill>
                  <a:srgbClr val="005FA0"/>
                </a:solidFill>
                <a:latin typeface="Verdana"/>
              </a:rPr>
              <a:t>persönlichen</a:t>
            </a:r>
            <a:br>
              <a:rPr lang="de-DE" sz="2100" dirty="0" smtClean="0">
                <a:solidFill>
                  <a:srgbClr val="005FA0"/>
                </a:solidFill>
                <a:latin typeface="Verdana"/>
              </a:rPr>
            </a:br>
            <a:r>
              <a:rPr lang="de-DE" sz="2100" dirty="0" smtClean="0">
                <a:solidFill>
                  <a:srgbClr val="005FA0"/>
                </a:solidFill>
                <a:latin typeface="Verdana"/>
              </a:rPr>
              <a:t>    Abhängigkeitsverhältnis (</a:t>
            </a:r>
            <a:r>
              <a:rPr lang="de-DE" sz="2100" dirty="0">
                <a:solidFill>
                  <a:srgbClr val="005FA0"/>
                </a:solidFill>
                <a:latin typeface="Verdana"/>
              </a:rPr>
              <a:t>z</a:t>
            </a:r>
            <a:r>
              <a:rPr lang="de-DE" sz="2100" dirty="0" smtClean="0">
                <a:solidFill>
                  <a:srgbClr val="005FA0"/>
                </a:solidFill>
                <a:latin typeface="Verdana"/>
              </a:rPr>
              <a:t>.</a:t>
            </a:r>
            <a:r>
              <a:rPr lang="de-DE" sz="2100" spc="-400" dirty="0" smtClean="0">
                <a:solidFill>
                  <a:srgbClr val="005FA0"/>
                </a:solidFill>
                <a:latin typeface="Verdana"/>
              </a:rPr>
              <a:t> </a:t>
            </a:r>
            <a:r>
              <a:rPr lang="de-DE" sz="2100" dirty="0" smtClean="0">
                <a:solidFill>
                  <a:srgbClr val="005FA0"/>
                </a:solidFill>
                <a:latin typeface="Verdana"/>
              </a:rPr>
              <a:t>B</a:t>
            </a:r>
            <a:r>
              <a:rPr lang="de-DE" sz="2100" dirty="0">
                <a:solidFill>
                  <a:srgbClr val="005FA0"/>
                </a:solidFill>
                <a:latin typeface="Verdana"/>
              </a:rPr>
              <a:t>. </a:t>
            </a:r>
            <a:r>
              <a:rPr lang="de-DE" sz="2100" dirty="0" smtClean="0">
                <a:solidFill>
                  <a:srgbClr val="005FA0"/>
                </a:solidFill>
                <a:latin typeface="Verdana"/>
              </a:rPr>
              <a:t>Sklaverei</a:t>
            </a:r>
            <a:br>
              <a:rPr lang="de-DE" sz="2100" dirty="0" smtClean="0">
                <a:solidFill>
                  <a:srgbClr val="005FA0"/>
                </a:solidFill>
                <a:latin typeface="Verdana"/>
              </a:rPr>
            </a:br>
            <a:r>
              <a:rPr lang="de-DE" sz="2100" dirty="0" smtClean="0">
                <a:solidFill>
                  <a:srgbClr val="005FA0"/>
                </a:solidFill>
                <a:latin typeface="Verdana"/>
              </a:rPr>
              <a:t>    </a:t>
            </a:r>
            <a:r>
              <a:rPr lang="de-DE" sz="2100" dirty="0">
                <a:solidFill>
                  <a:srgbClr val="005FA0"/>
                </a:solidFill>
                <a:latin typeface="Verdana"/>
              </a:rPr>
              <a:t>oder Leibeigenschaft).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454025" y="2136533"/>
            <a:ext cx="8997950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500"/>
              </a:lnSpc>
            </a:pPr>
            <a:r>
              <a:rPr lang="de-DE" sz="2100" dirty="0" smtClean="0">
                <a:solidFill>
                  <a:srgbClr val="005FA0"/>
                </a:solidFill>
                <a:latin typeface="Verdana"/>
              </a:rPr>
              <a:t>Damit </a:t>
            </a:r>
            <a:r>
              <a:rPr lang="de-DE" sz="2100" dirty="0">
                <a:solidFill>
                  <a:srgbClr val="005FA0"/>
                </a:solidFill>
                <a:latin typeface="Verdana"/>
              </a:rPr>
              <a:t>die Arbeitskraft auf dem Markt </a:t>
            </a:r>
            <a:r>
              <a:rPr lang="de-DE" sz="2100" dirty="0" smtClean="0">
                <a:solidFill>
                  <a:srgbClr val="005FA0"/>
                </a:solidFill>
                <a:latin typeface="Verdana"/>
              </a:rPr>
              <a:t>als Ware zu </a:t>
            </a:r>
            <a:r>
              <a:rPr lang="de-DE" sz="2100" dirty="0">
                <a:solidFill>
                  <a:srgbClr val="005FA0"/>
                </a:solidFill>
                <a:latin typeface="Verdana"/>
              </a:rPr>
              <a:t>finden ist, </a:t>
            </a:r>
            <a:r>
              <a:rPr lang="de-DE" sz="2100" dirty="0" smtClean="0">
                <a:solidFill>
                  <a:srgbClr val="005FA0"/>
                </a:solidFill>
                <a:latin typeface="Verdana"/>
              </a:rPr>
              <a:t/>
            </a:r>
            <a:br>
              <a:rPr lang="de-DE" sz="2100" dirty="0" smtClean="0">
                <a:solidFill>
                  <a:srgbClr val="005FA0"/>
                </a:solidFill>
                <a:latin typeface="Verdana"/>
              </a:rPr>
            </a:br>
            <a:r>
              <a:rPr lang="de-DE" sz="2100" dirty="0" smtClean="0">
                <a:solidFill>
                  <a:srgbClr val="005FA0"/>
                </a:solidFill>
                <a:latin typeface="Verdana"/>
              </a:rPr>
              <a:t>müssen </a:t>
            </a:r>
            <a:r>
              <a:rPr lang="de-DE" sz="2100" dirty="0">
                <a:solidFill>
                  <a:srgbClr val="005FA0"/>
                </a:solidFill>
                <a:latin typeface="Verdana"/>
              </a:rPr>
              <a:t>zwei Bedingungen erfüllt sein</a:t>
            </a:r>
            <a:r>
              <a:rPr lang="de-DE" sz="2100" dirty="0" smtClean="0">
                <a:solidFill>
                  <a:srgbClr val="005FA0"/>
                </a:solidFill>
                <a:latin typeface="Verdana"/>
              </a:rPr>
              <a:t>:</a:t>
            </a:r>
            <a:endParaRPr lang="de-DE" sz="2100" dirty="0">
              <a:solidFill>
                <a:srgbClr val="005FA0"/>
              </a:solidFill>
              <a:latin typeface="Verdana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454025" y="4942455"/>
            <a:ext cx="6108700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500"/>
              </a:lnSpc>
            </a:pPr>
            <a:r>
              <a:rPr lang="de-DE" sz="2100" dirty="0" smtClean="0">
                <a:solidFill>
                  <a:srgbClr val="005FA0"/>
                </a:solidFill>
                <a:latin typeface="Verdana"/>
              </a:rPr>
              <a:t>2. Der </a:t>
            </a:r>
            <a:r>
              <a:rPr lang="de-DE" sz="2100" dirty="0">
                <a:solidFill>
                  <a:srgbClr val="005FA0"/>
                </a:solidFill>
                <a:latin typeface="Verdana"/>
              </a:rPr>
              <a:t>Arbeiter muss materiell </a:t>
            </a:r>
            <a:r>
              <a:rPr lang="de-DE" sz="2100" dirty="0" smtClean="0">
                <a:solidFill>
                  <a:srgbClr val="720323"/>
                </a:solidFill>
                <a:latin typeface="Verdana"/>
              </a:rPr>
              <a:t/>
            </a:r>
            <a:br>
              <a:rPr lang="de-DE" sz="2100" dirty="0" smtClean="0">
                <a:solidFill>
                  <a:srgbClr val="720323"/>
                </a:solidFill>
                <a:latin typeface="Verdana"/>
              </a:rPr>
            </a:br>
            <a:r>
              <a:rPr lang="de-DE" sz="2100" dirty="0">
                <a:solidFill>
                  <a:srgbClr val="720323"/>
                </a:solidFill>
                <a:latin typeface="Verdana"/>
              </a:rPr>
              <a:t> </a:t>
            </a:r>
            <a:r>
              <a:rPr lang="de-DE" sz="2100" dirty="0" smtClean="0">
                <a:solidFill>
                  <a:srgbClr val="720323"/>
                </a:solidFill>
                <a:latin typeface="Verdana"/>
              </a:rPr>
              <a:t>   </a:t>
            </a:r>
            <a:r>
              <a:rPr lang="de-DE" sz="2100" dirty="0" smtClean="0">
                <a:solidFill>
                  <a:srgbClr val="E78444"/>
                </a:solidFill>
                <a:latin typeface="Verdana"/>
              </a:rPr>
              <a:t>«frei</a:t>
            </a:r>
            <a:r>
              <a:rPr lang="de-DE" sz="2100" dirty="0">
                <a:solidFill>
                  <a:srgbClr val="E78444"/>
                </a:solidFill>
                <a:latin typeface="Verdana"/>
              </a:rPr>
              <a:t>»</a:t>
            </a:r>
            <a:r>
              <a:rPr lang="de-DE" sz="2100" dirty="0" smtClean="0">
                <a:solidFill>
                  <a:srgbClr val="E78444"/>
                </a:solidFill>
                <a:latin typeface="Verdana"/>
              </a:rPr>
              <a:t> von </a:t>
            </a:r>
            <a:r>
              <a:rPr lang="de-DE" sz="2100" dirty="0">
                <a:solidFill>
                  <a:srgbClr val="E78444"/>
                </a:solidFill>
                <a:latin typeface="Verdana"/>
              </a:rPr>
              <a:t>Produktionsmitteln</a:t>
            </a:r>
            <a:r>
              <a:rPr lang="de-DE" sz="2100" dirty="0">
                <a:solidFill>
                  <a:srgbClr val="720323"/>
                </a:solidFill>
                <a:latin typeface="Verdana"/>
              </a:rPr>
              <a:t> </a:t>
            </a:r>
            <a:r>
              <a:rPr lang="de-DE" sz="2100" dirty="0">
                <a:solidFill>
                  <a:srgbClr val="005FA0"/>
                </a:solidFill>
                <a:latin typeface="Verdana"/>
              </a:rPr>
              <a:t>sein, </a:t>
            </a:r>
            <a:r>
              <a:rPr lang="de-DE" sz="2100" dirty="0" smtClean="0">
                <a:solidFill>
                  <a:srgbClr val="005FA0"/>
                </a:solidFill>
                <a:latin typeface="Verdana"/>
              </a:rPr>
              <a:t/>
            </a:r>
            <a:br>
              <a:rPr lang="de-DE" sz="2100" dirty="0" smtClean="0">
                <a:solidFill>
                  <a:srgbClr val="005FA0"/>
                </a:solidFill>
                <a:latin typeface="Verdana"/>
              </a:rPr>
            </a:br>
            <a:r>
              <a:rPr lang="de-DE" sz="2100" dirty="0">
                <a:solidFill>
                  <a:srgbClr val="005FA0"/>
                </a:solidFill>
                <a:latin typeface="Verdana"/>
              </a:rPr>
              <a:t> </a:t>
            </a:r>
            <a:r>
              <a:rPr lang="de-DE" sz="2100" dirty="0" smtClean="0">
                <a:solidFill>
                  <a:srgbClr val="005FA0"/>
                </a:solidFill>
                <a:latin typeface="Verdana"/>
              </a:rPr>
              <a:t>   damit er </a:t>
            </a:r>
            <a:r>
              <a:rPr lang="de-DE" sz="2100" dirty="0">
                <a:solidFill>
                  <a:srgbClr val="005FA0"/>
                </a:solidFill>
                <a:latin typeface="Verdana"/>
              </a:rPr>
              <a:t>gezwungen ist und bleibt, </a:t>
            </a:r>
            <a:r>
              <a:rPr lang="de-DE" sz="2100" dirty="0" smtClean="0">
                <a:solidFill>
                  <a:srgbClr val="005FA0"/>
                </a:solidFill>
                <a:latin typeface="Verdana"/>
              </a:rPr>
              <a:t/>
            </a:r>
            <a:br>
              <a:rPr lang="de-DE" sz="2100" dirty="0" smtClean="0">
                <a:solidFill>
                  <a:srgbClr val="005FA0"/>
                </a:solidFill>
                <a:latin typeface="Verdana"/>
              </a:rPr>
            </a:br>
            <a:r>
              <a:rPr lang="de-DE" sz="2100" dirty="0">
                <a:solidFill>
                  <a:srgbClr val="005FA0"/>
                </a:solidFill>
                <a:latin typeface="Verdana"/>
              </a:rPr>
              <a:t> </a:t>
            </a:r>
            <a:r>
              <a:rPr lang="de-DE" sz="2100" dirty="0" smtClean="0">
                <a:solidFill>
                  <a:srgbClr val="005FA0"/>
                </a:solidFill>
                <a:latin typeface="Verdana"/>
              </a:rPr>
              <a:t>   seine </a:t>
            </a:r>
            <a:r>
              <a:rPr lang="de-DE" sz="2100" dirty="0">
                <a:solidFill>
                  <a:srgbClr val="005FA0"/>
                </a:solidFill>
                <a:latin typeface="Verdana"/>
              </a:rPr>
              <a:t>Arbeitskraft zu verkaufen.</a:t>
            </a: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653" y="3172026"/>
            <a:ext cx="2269680" cy="1385700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137" y="4838491"/>
            <a:ext cx="1743397" cy="159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673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450850" y="5071662"/>
            <a:ext cx="8999538" cy="13581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0" name="Gerade Verbindung mit Pfeil 19"/>
          <p:cNvCxnSpPr/>
          <p:nvPr/>
        </p:nvCxnSpPr>
        <p:spPr>
          <a:xfrm>
            <a:off x="638176" y="5634319"/>
            <a:ext cx="8632212" cy="19982"/>
          </a:xfrm>
          <a:prstGeom prst="straightConnector1">
            <a:avLst/>
          </a:prstGeom>
          <a:ln w="38100" cmpd="sng">
            <a:solidFill>
              <a:srgbClr val="005FA0"/>
            </a:solidFill>
            <a:headEnd type="none"/>
            <a:tailEnd type="diamon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/>
        </p:nvSpPr>
        <p:spPr>
          <a:xfrm>
            <a:off x="450850" y="463585"/>
            <a:ext cx="9343495" cy="4244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300"/>
              </a:lnSpc>
            </a:pPr>
            <a:r>
              <a:rPr lang="de-DE" sz="2800" b="1" dirty="0" smtClean="0">
                <a:solidFill>
                  <a:srgbClr val="005FA0"/>
                </a:solidFill>
                <a:latin typeface="Verdana"/>
                <a:cs typeface="Verdana"/>
              </a:rPr>
              <a:t>Arbeitstag: Notwendige Arbeit und Mehrarbeit</a:t>
            </a:r>
            <a:endParaRPr lang="de-DE" sz="2900" b="1" dirty="0">
              <a:solidFill>
                <a:srgbClr val="005FA0"/>
              </a:solidFill>
              <a:latin typeface="Verdana"/>
              <a:cs typeface="Verdana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50850" y="1616209"/>
            <a:ext cx="8999538" cy="918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300"/>
              </a:lnSpc>
            </a:pPr>
            <a:r>
              <a:rPr lang="de-DE" sz="2000" dirty="0">
                <a:solidFill>
                  <a:srgbClr val="005FA0"/>
                </a:solidFill>
                <a:latin typeface="Verdana" pitchFamily="34" charset="0"/>
              </a:rPr>
              <a:t>Der Kapitalist kauft nicht die Person des Arbeiters (Lohnabhängige sind </a:t>
            </a:r>
            <a:r>
              <a:rPr lang="de-DE" sz="2000" dirty="0" smtClean="0">
                <a:solidFill>
                  <a:srgbClr val="005FA0"/>
                </a:solidFill>
                <a:latin typeface="Verdana" pitchFamily="34" charset="0"/>
              </a:rPr>
              <a:t>keine </a:t>
            </a:r>
            <a:r>
              <a:rPr lang="de-DE" sz="2000" dirty="0">
                <a:solidFill>
                  <a:srgbClr val="005FA0"/>
                </a:solidFill>
                <a:latin typeface="Verdana" pitchFamily="34" charset="0"/>
              </a:rPr>
              <a:t>Sklaven), sondern nur dessen Arbeitskraft, über die er dann nach Belieben verfügen kann.</a:t>
            </a:r>
            <a:endParaRPr lang="de-DE" sz="2000" dirty="0">
              <a:solidFill>
                <a:srgbClr val="005FA0"/>
              </a:solidFill>
              <a:latin typeface="Calibri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450850" y="2899762"/>
            <a:ext cx="9116483" cy="886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300"/>
              </a:lnSpc>
            </a:pPr>
            <a:r>
              <a:rPr lang="de-DE" sz="2000" dirty="0">
                <a:solidFill>
                  <a:srgbClr val="E78444"/>
                </a:solidFill>
                <a:latin typeface="Verdana" pitchFamily="34" charset="0"/>
              </a:rPr>
              <a:t>Notwendige </a:t>
            </a:r>
            <a:r>
              <a:rPr lang="de-DE" sz="2000" dirty="0" smtClean="0">
                <a:solidFill>
                  <a:srgbClr val="E78444"/>
                </a:solidFill>
                <a:latin typeface="Verdana" pitchFamily="34" charset="0"/>
              </a:rPr>
              <a:t>Arbeit</a:t>
            </a:r>
          </a:p>
          <a:p>
            <a:pPr>
              <a:lnSpc>
                <a:spcPts val="2300"/>
              </a:lnSpc>
            </a:pPr>
            <a:r>
              <a:rPr lang="de-DE" sz="2000" dirty="0">
                <a:solidFill>
                  <a:srgbClr val="005FA0"/>
                </a:solidFill>
                <a:latin typeface="Verdana" pitchFamily="34" charset="0"/>
              </a:rPr>
              <a:t>Der Teil </a:t>
            </a:r>
            <a:r>
              <a:rPr lang="de-DE" sz="2000" dirty="0" smtClean="0">
                <a:solidFill>
                  <a:srgbClr val="005FA0"/>
                </a:solidFill>
                <a:latin typeface="Verdana" pitchFamily="34" charset="0"/>
              </a:rPr>
              <a:t>des Arbeitstages, </a:t>
            </a:r>
            <a:r>
              <a:rPr lang="de-DE" sz="2000" dirty="0">
                <a:solidFill>
                  <a:srgbClr val="005FA0"/>
                </a:solidFill>
                <a:latin typeface="Verdana" pitchFamily="34" charset="0"/>
              </a:rPr>
              <a:t>worin der Wert all </a:t>
            </a:r>
            <a:r>
              <a:rPr lang="de-DE" sz="2000" dirty="0" smtClean="0">
                <a:solidFill>
                  <a:srgbClr val="005FA0"/>
                </a:solidFill>
                <a:latin typeface="Verdana" pitchFamily="34" charset="0"/>
              </a:rPr>
              <a:t>der </a:t>
            </a:r>
            <a:r>
              <a:rPr lang="de-DE" sz="2000" dirty="0">
                <a:solidFill>
                  <a:srgbClr val="005FA0"/>
                </a:solidFill>
                <a:latin typeface="Verdana" pitchFamily="34" charset="0"/>
              </a:rPr>
              <a:t>Produkte geschaffen wird, </a:t>
            </a:r>
            <a:r>
              <a:rPr lang="de-DE" sz="2000" dirty="0" smtClean="0">
                <a:solidFill>
                  <a:srgbClr val="005FA0"/>
                </a:solidFill>
                <a:latin typeface="Verdana" pitchFamily="34" charset="0"/>
              </a:rPr>
              <a:t>die </a:t>
            </a:r>
            <a:r>
              <a:rPr lang="de-DE" sz="2000" dirty="0">
                <a:solidFill>
                  <a:srgbClr val="005FA0"/>
                </a:solidFill>
                <a:latin typeface="Verdana" pitchFamily="34" charset="0"/>
              </a:rPr>
              <a:t>der </a:t>
            </a:r>
            <a:r>
              <a:rPr lang="de-DE" sz="2000" dirty="0" smtClean="0">
                <a:solidFill>
                  <a:srgbClr val="005FA0"/>
                </a:solidFill>
                <a:latin typeface="Verdana" pitchFamily="34" charset="0"/>
              </a:rPr>
              <a:t>Arbeiter zur </a:t>
            </a:r>
            <a:r>
              <a:rPr lang="de-DE" sz="2000" dirty="0">
                <a:solidFill>
                  <a:srgbClr val="005FA0"/>
                </a:solidFill>
                <a:latin typeface="Verdana" pitchFamily="34" charset="0"/>
              </a:rPr>
              <a:t>eigenen (Re-)Produktion benötigt</a:t>
            </a:r>
            <a:r>
              <a:rPr lang="de-DE" sz="2000" dirty="0" smtClean="0">
                <a:solidFill>
                  <a:srgbClr val="005FA0"/>
                </a:solidFill>
                <a:latin typeface="Verdana" pitchFamily="34" charset="0"/>
              </a:rPr>
              <a:t>.</a:t>
            </a:r>
            <a:endParaRPr lang="de-DE" sz="2000" dirty="0">
              <a:solidFill>
                <a:srgbClr val="005FA0"/>
              </a:solidFill>
              <a:latin typeface="Verdana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450849" y="4146757"/>
            <a:ext cx="9343495" cy="5920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300"/>
              </a:lnSpc>
            </a:pPr>
            <a:r>
              <a:rPr lang="de-DE" sz="2000" dirty="0" smtClean="0">
                <a:solidFill>
                  <a:srgbClr val="E78444"/>
                </a:solidFill>
                <a:latin typeface="Verdana" pitchFamily="34" charset="0"/>
              </a:rPr>
              <a:t>Mehrarbeit</a:t>
            </a:r>
            <a:endParaRPr lang="de-DE" sz="2000" dirty="0">
              <a:solidFill>
                <a:srgbClr val="E78444"/>
              </a:solidFill>
              <a:latin typeface="Verdana" pitchFamily="34" charset="0"/>
            </a:endParaRPr>
          </a:p>
          <a:p>
            <a:pPr>
              <a:lnSpc>
                <a:spcPts val="2300"/>
              </a:lnSpc>
            </a:pPr>
            <a:r>
              <a:rPr lang="de-DE" sz="2000" dirty="0">
                <a:solidFill>
                  <a:srgbClr val="005FA0"/>
                </a:solidFill>
                <a:latin typeface="Verdana" pitchFamily="34" charset="0"/>
              </a:rPr>
              <a:t>Die darüber hinaus </a:t>
            </a:r>
            <a:r>
              <a:rPr lang="de-DE" sz="2000" dirty="0" smtClean="0">
                <a:solidFill>
                  <a:srgbClr val="005FA0"/>
                </a:solidFill>
                <a:latin typeface="Verdana" pitchFamily="34" charset="0"/>
              </a:rPr>
              <a:t>verausgabte </a:t>
            </a:r>
            <a:r>
              <a:rPr lang="de-DE" sz="2000" dirty="0">
                <a:solidFill>
                  <a:srgbClr val="005FA0"/>
                </a:solidFill>
                <a:latin typeface="Verdana" pitchFamily="34" charset="0"/>
              </a:rPr>
              <a:t>Arbeit. Sie ist Quelle des Mehrwerts</a:t>
            </a:r>
            <a:r>
              <a:rPr lang="de-DE" sz="2000" dirty="0" smtClean="0">
                <a:solidFill>
                  <a:srgbClr val="005FA0"/>
                </a:solidFill>
                <a:latin typeface="Verdana" pitchFamily="34" charset="0"/>
              </a:rPr>
              <a:t>.</a:t>
            </a:r>
            <a:endParaRPr lang="de-DE" sz="2000" dirty="0">
              <a:solidFill>
                <a:srgbClr val="005FA0"/>
              </a:solidFill>
              <a:latin typeface="Verdana" pitchFamily="34" charset="0"/>
            </a:endParaRPr>
          </a:p>
        </p:txBody>
      </p:sp>
      <p:grpSp>
        <p:nvGrpSpPr>
          <p:cNvPr id="33" name="Gruppierung 32"/>
          <p:cNvGrpSpPr/>
          <p:nvPr/>
        </p:nvGrpSpPr>
        <p:grpSpPr>
          <a:xfrm>
            <a:off x="5410201" y="5726598"/>
            <a:ext cx="3860187" cy="523220"/>
            <a:chOff x="5410201" y="5251661"/>
            <a:chExt cx="3860187" cy="523220"/>
          </a:xfrm>
        </p:grpSpPr>
        <p:sp>
          <p:nvSpPr>
            <p:cNvPr id="14" name="Rechteck 13"/>
            <p:cNvSpPr/>
            <p:nvPr/>
          </p:nvSpPr>
          <p:spPr>
            <a:xfrm>
              <a:off x="5410201" y="5251661"/>
              <a:ext cx="3860187" cy="52322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de-DE" sz="1700" dirty="0">
                  <a:solidFill>
                    <a:srgbClr val="E78444"/>
                  </a:solidFill>
                  <a:latin typeface="Verdana"/>
                </a:rPr>
                <a:t>Mehrarbeitszeit</a:t>
              </a:r>
              <a:r>
                <a:rPr lang="de-DE" sz="1700" dirty="0">
                  <a:solidFill>
                    <a:srgbClr val="720323"/>
                  </a:solidFill>
                  <a:latin typeface="Verdana"/>
                </a:rPr>
                <a:t> </a:t>
              </a:r>
              <a:br>
                <a:rPr lang="de-DE" sz="1700" dirty="0">
                  <a:solidFill>
                    <a:srgbClr val="720323"/>
                  </a:solidFill>
                  <a:latin typeface="Verdana"/>
                </a:rPr>
              </a:br>
              <a:r>
                <a:rPr lang="de-DE" sz="1700" dirty="0">
                  <a:solidFill>
                    <a:srgbClr val="005FA0"/>
                  </a:solidFill>
                  <a:latin typeface="Verdana"/>
                </a:rPr>
                <a:t>3 Std.      </a:t>
              </a:r>
              <a:r>
                <a:rPr lang="de-DE" sz="1700" dirty="0" smtClean="0">
                  <a:solidFill>
                    <a:srgbClr val="005FA0"/>
                  </a:solidFill>
                  <a:latin typeface="Verdana"/>
                </a:rPr>
                <a:t> Mehrwert</a:t>
              </a:r>
              <a:endParaRPr lang="de-DE" sz="1700" dirty="0">
                <a:solidFill>
                  <a:srgbClr val="005FA0"/>
                </a:solidFill>
                <a:latin typeface="Verdana"/>
              </a:endParaRPr>
            </a:p>
          </p:txBody>
        </p:sp>
        <p:cxnSp>
          <p:nvCxnSpPr>
            <p:cNvPr id="17" name="Gerade Verbindung mit Pfeil 16"/>
            <p:cNvCxnSpPr/>
            <p:nvPr/>
          </p:nvCxnSpPr>
          <p:spPr>
            <a:xfrm>
              <a:off x="7004782" y="5638011"/>
              <a:ext cx="313267" cy="0"/>
            </a:xfrm>
            <a:prstGeom prst="straightConnector1">
              <a:avLst/>
            </a:prstGeom>
            <a:ln w="28575" cmpd="sng">
              <a:solidFill>
                <a:srgbClr val="005FA0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uppierung 17"/>
          <p:cNvGrpSpPr/>
          <p:nvPr/>
        </p:nvGrpSpPr>
        <p:grpSpPr>
          <a:xfrm>
            <a:off x="638176" y="5726598"/>
            <a:ext cx="4760400" cy="523220"/>
            <a:chOff x="638176" y="5726598"/>
            <a:chExt cx="4760400" cy="523220"/>
          </a:xfrm>
        </p:grpSpPr>
        <p:sp>
          <p:nvSpPr>
            <p:cNvPr id="3" name="Rechteck 2"/>
            <p:cNvSpPr/>
            <p:nvPr/>
          </p:nvSpPr>
          <p:spPr>
            <a:xfrm>
              <a:off x="638176" y="5726598"/>
              <a:ext cx="4760400" cy="52322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de-DE" sz="1700" dirty="0">
                  <a:solidFill>
                    <a:srgbClr val="E78444"/>
                  </a:solidFill>
                  <a:latin typeface="Verdana"/>
                </a:rPr>
                <a:t>Notwendige Arbeitszeit </a:t>
              </a:r>
              <a:r>
                <a:rPr lang="de-DE" sz="1700" dirty="0">
                  <a:solidFill>
                    <a:srgbClr val="720323"/>
                  </a:solidFill>
                  <a:latin typeface="Verdana"/>
                </a:rPr>
                <a:t/>
              </a:r>
              <a:br>
                <a:rPr lang="de-DE" sz="1700" dirty="0">
                  <a:solidFill>
                    <a:srgbClr val="720323"/>
                  </a:solidFill>
                  <a:latin typeface="Verdana"/>
                </a:rPr>
              </a:br>
              <a:r>
                <a:rPr lang="de-DE" sz="1700" dirty="0">
                  <a:solidFill>
                    <a:srgbClr val="005FA0"/>
                  </a:solidFill>
                  <a:latin typeface="Verdana"/>
                </a:rPr>
                <a:t>5 Std.      </a:t>
              </a:r>
              <a:r>
                <a:rPr lang="de-DE" sz="1700" dirty="0" smtClean="0">
                  <a:solidFill>
                    <a:srgbClr val="005FA0"/>
                  </a:solidFill>
                  <a:latin typeface="Verdana"/>
                </a:rPr>
                <a:t>  Wert </a:t>
              </a:r>
              <a:r>
                <a:rPr lang="de-DE" sz="1700" dirty="0">
                  <a:solidFill>
                    <a:srgbClr val="005FA0"/>
                  </a:solidFill>
                  <a:latin typeface="Verdana"/>
                </a:rPr>
                <a:t>der Arbeitskraft</a:t>
              </a:r>
            </a:p>
          </p:txBody>
        </p:sp>
        <p:cxnSp>
          <p:nvCxnSpPr>
            <p:cNvPr id="16" name="Gerade Verbindung mit Pfeil 15"/>
            <p:cNvCxnSpPr/>
            <p:nvPr/>
          </p:nvCxnSpPr>
          <p:spPr>
            <a:xfrm>
              <a:off x="2084236" y="6112948"/>
              <a:ext cx="313267" cy="0"/>
            </a:xfrm>
            <a:prstGeom prst="straightConnector1">
              <a:avLst/>
            </a:prstGeom>
            <a:ln w="28575" cmpd="sng">
              <a:solidFill>
                <a:srgbClr val="005FA0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" name="Gerade Verbindung 28"/>
          <p:cNvCxnSpPr/>
          <p:nvPr/>
        </p:nvCxnSpPr>
        <p:spPr>
          <a:xfrm flipV="1">
            <a:off x="5398576" y="5654301"/>
            <a:ext cx="3176" cy="559809"/>
          </a:xfrm>
          <a:prstGeom prst="line">
            <a:avLst/>
          </a:prstGeom>
          <a:ln w="38100" cmpd="sng">
            <a:solidFill>
              <a:srgbClr val="005FA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" name="Gruppierung 18"/>
          <p:cNvGrpSpPr/>
          <p:nvPr/>
        </p:nvGrpSpPr>
        <p:grpSpPr>
          <a:xfrm>
            <a:off x="450850" y="5260131"/>
            <a:ext cx="8999538" cy="261610"/>
            <a:chOff x="450850" y="5260131"/>
            <a:chExt cx="8999538" cy="261610"/>
          </a:xfrm>
        </p:grpSpPr>
        <p:sp>
          <p:nvSpPr>
            <p:cNvPr id="15" name="Rechteck 14"/>
            <p:cNvSpPr/>
            <p:nvPr/>
          </p:nvSpPr>
          <p:spPr>
            <a:xfrm>
              <a:off x="450850" y="5260131"/>
              <a:ext cx="8999538" cy="261610"/>
            </a:xfrm>
            <a:prstGeom prst="rect">
              <a:avLst/>
            </a:prstGeom>
          </p:spPr>
          <p:txBody>
            <a:bodyPr wrap="square" tIns="0" rIns="0" bIns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de-DE" sz="1700" dirty="0">
                  <a:solidFill>
                    <a:srgbClr val="005FA0"/>
                  </a:solidFill>
                  <a:latin typeface="Verdana"/>
                </a:rPr>
                <a:t>Länge des Arbeitstages = 8 Std</a:t>
              </a:r>
              <a:r>
                <a:rPr lang="de-DE" sz="1700" dirty="0" smtClean="0">
                  <a:solidFill>
                    <a:srgbClr val="005FA0"/>
                  </a:solidFill>
                  <a:latin typeface="Verdana"/>
                </a:rPr>
                <a:t>.        neu </a:t>
              </a:r>
              <a:r>
                <a:rPr lang="de-DE" sz="1700" dirty="0">
                  <a:solidFill>
                    <a:srgbClr val="005FA0"/>
                  </a:solidFill>
                  <a:latin typeface="Verdana"/>
                </a:rPr>
                <a:t>zugesetzter Wert</a:t>
              </a:r>
            </a:p>
          </p:txBody>
        </p:sp>
        <p:cxnSp>
          <p:nvCxnSpPr>
            <p:cNvPr id="21" name="Gerade Verbindung mit Pfeil 20"/>
            <p:cNvCxnSpPr/>
            <p:nvPr/>
          </p:nvCxnSpPr>
          <p:spPr>
            <a:xfrm>
              <a:off x="5413041" y="5401815"/>
              <a:ext cx="313267" cy="0"/>
            </a:xfrm>
            <a:prstGeom prst="straightConnector1">
              <a:avLst/>
            </a:prstGeom>
            <a:ln w="28575" cmpd="sng">
              <a:solidFill>
                <a:srgbClr val="005FA0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26985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  <p:bldP spid="10" grpId="0" build="p"/>
      <p:bldP spid="11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452438" y="460375"/>
            <a:ext cx="8997950" cy="8502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300"/>
              </a:lnSpc>
            </a:pPr>
            <a:r>
              <a:rPr lang="de-DE" sz="2900" b="1" dirty="0" smtClean="0">
                <a:solidFill>
                  <a:srgbClr val="005FA0"/>
                </a:solidFill>
                <a:latin typeface="Verdana"/>
                <a:cs typeface="Verdana"/>
              </a:rPr>
              <a:t>Klasse Kämpfe! … um die Länge des Arbeitstages</a:t>
            </a:r>
            <a:endParaRPr lang="de-DE" sz="2900" dirty="0">
              <a:solidFill>
                <a:srgbClr val="005FA0"/>
              </a:solidFill>
              <a:latin typeface="Verdana"/>
              <a:cs typeface="Verdana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52437" y="1647648"/>
            <a:ext cx="4001029" cy="15696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lang="de-DE" sz="1700" dirty="0">
                <a:solidFill>
                  <a:srgbClr val="E78444"/>
                </a:solidFill>
                <a:latin typeface="Verdana"/>
              </a:rPr>
              <a:t>Der </a:t>
            </a:r>
            <a:r>
              <a:rPr lang="de-DE" sz="1700" dirty="0" smtClean="0">
                <a:solidFill>
                  <a:srgbClr val="E78444"/>
                </a:solidFill>
                <a:latin typeface="Verdana"/>
              </a:rPr>
              <a:t>Kapitalist </a:t>
            </a:r>
            <a:r>
              <a:rPr lang="de-DE" sz="1700" dirty="0">
                <a:solidFill>
                  <a:srgbClr val="005FA0"/>
                </a:solidFill>
                <a:latin typeface="Verdana"/>
              </a:rPr>
              <a:t>beruft sich auf </a:t>
            </a: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>das </a:t>
            </a:r>
            <a:r>
              <a:rPr lang="de-DE" sz="1700" dirty="0">
                <a:solidFill>
                  <a:srgbClr val="005FA0"/>
                </a:solidFill>
                <a:latin typeface="Verdana"/>
              </a:rPr>
              <a:t>Gesetz des Warentauschs, </a:t>
            </a: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>also </a:t>
            </a:r>
            <a:br>
              <a:rPr lang="de-DE" sz="1700" dirty="0" smtClean="0">
                <a:solidFill>
                  <a:srgbClr val="005FA0"/>
                </a:solidFill>
                <a:latin typeface="Verdana"/>
              </a:rPr>
            </a:b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>auf </a:t>
            </a:r>
            <a:r>
              <a:rPr lang="de-DE" sz="1700" dirty="0">
                <a:solidFill>
                  <a:srgbClr val="005FA0"/>
                </a:solidFill>
                <a:latin typeface="Verdana"/>
              </a:rPr>
              <a:t>sein verbrieftes Recht, </a:t>
            </a: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>den </a:t>
            </a:r>
            <a:r>
              <a:rPr lang="de-DE" sz="1700" dirty="0">
                <a:solidFill>
                  <a:srgbClr val="005FA0"/>
                </a:solidFill>
                <a:latin typeface="Verdana"/>
              </a:rPr>
              <a:t>Gebrauchswert der gekauften Ware Arbeitskraft so lange zu nutzen, </a:t>
            </a: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/>
            </a:r>
            <a:br>
              <a:rPr lang="de-DE" sz="1700" dirty="0" smtClean="0">
                <a:solidFill>
                  <a:srgbClr val="005FA0"/>
                </a:solidFill>
                <a:latin typeface="Verdana"/>
              </a:rPr>
            </a:b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>wie </a:t>
            </a:r>
            <a:r>
              <a:rPr lang="de-DE" sz="1700" dirty="0">
                <a:solidFill>
                  <a:srgbClr val="005FA0"/>
                </a:solidFill>
                <a:latin typeface="Verdana"/>
              </a:rPr>
              <a:t>ihm beliebt.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5240863" y="1647648"/>
            <a:ext cx="4268793" cy="15696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lang="de-DE" sz="1700" dirty="0">
                <a:solidFill>
                  <a:srgbClr val="E78444"/>
                </a:solidFill>
                <a:latin typeface="Verdana"/>
              </a:rPr>
              <a:t>Der </a:t>
            </a:r>
            <a:r>
              <a:rPr lang="de-DE" sz="1700" dirty="0" smtClean="0">
                <a:solidFill>
                  <a:srgbClr val="E78444"/>
                </a:solidFill>
                <a:latin typeface="Verdana"/>
              </a:rPr>
              <a:t>Arbeiter </a:t>
            </a:r>
            <a:r>
              <a:rPr lang="de-DE" sz="1700" dirty="0">
                <a:solidFill>
                  <a:srgbClr val="005FA0"/>
                </a:solidFill>
                <a:latin typeface="Verdana"/>
              </a:rPr>
              <a:t>beruft sich ebenfalls </a:t>
            </a: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/>
            </a:r>
            <a:br>
              <a:rPr lang="de-DE" sz="1700" dirty="0" smtClean="0">
                <a:solidFill>
                  <a:srgbClr val="005FA0"/>
                </a:solidFill>
                <a:latin typeface="Verdana"/>
              </a:rPr>
            </a:b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>auf </a:t>
            </a:r>
            <a:r>
              <a:rPr lang="de-DE" sz="1700" dirty="0">
                <a:solidFill>
                  <a:srgbClr val="005FA0"/>
                </a:solidFill>
                <a:latin typeface="Verdana"/>
              </a:rPr>
              <a:t>das Gesetz des </a:t>
            </a: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>Warentausches </a:t>
            </a:r>
            <a:br>
              <a:rPr lang="de-DE" sz="1700" dirty="0" smtClean="0">
                <a:solidFill>
                  <a:srgbClr val="005FA0"/>
                </a:solidFill>
                <a:latin typeface="Verdana"/>
              </a:rPr>
            </a:b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>und </a:t>
            </a:r>
            <a:r>
              <a:rPr lang="de-DE" sz="1700" dirty="0">
                <a:solidFill>
                  <a:srgbClr val="005FA0"/>
                </a:solidFill>
                <a:latin typeface="Verdana"/>
              </a:rPr>
              <a:t>damit auf den pfleglichen Umgang </a:t>
            </a: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>mit </a:t>
            </a:r>
            <a:r>
              <a:rPr lang="de-DE" sz="1700" dirty="0">
                <a:solidFill>
                  <a:srgbClr val="005FA0"/>
                </a:solidFill>
                <a:latin typeface="Verdana"/>
              </a:rPr>
              <a:t>dem Einzigen, was er besitzt: seine Arbeitskraft, die er als Ware auch in Zukunft verkaufen muss. </a:t>
            </a: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1" y="3951311"/>
            <a:ext cx="4693093" cy="2639865"/>
          </a:xfrm>
          <a:prstGeom prst="rect">
            <a:avLst/>
          </a:prstGeom>
        </p:spPr>
      </p:pic>
      <p:grpSp>
        <p:nvGrpSpPr>
          <p:cNvPr id="10" name="Gruppierung 9"/>
          <p:cNvGrpSpPr/>
          <p:nvPr/>
        </p:nvGrpSpPr>
        <p:grpSpPr>
          <a:xfrm>
            <a:off x="4953000" y="3601008"/>
            <a:ext cx="4582058" cy="2780378"/>
            <a:chOff x="4453466" y="961284"/>
            <a:chExt cx="4582058" cy="2780378"/>
          </a:xfrm>
        </p:grpSpPr>
        <p:pic>
          <p:nvPicPr>
            <p:cNvPr id="12" name="Bild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3466" y="2809732"/>
              <a:ext cx="1089912" cy="931930"/>
            </a:xfrm>
            <a:prstGeom prst="rect">
              <a:avLst/>
            </a:prstGeom>
          </p:spPr>
        </p:pic>
        <p:sp>
          <p:nvSpPr>
            <p:cNvPr id="13" name="Ovale Legende 12"/>
            <p:cNvSpPr/>
            <p:nvPr/>
          </p:nvSpPr>
          <p:spPr>
            <a:xfrm>
              <a:off x="5215475" y="961284"/>
              <a:ext cx="3794648" cy="2198214"/>
            </a:xfrm>
            <a:prstGeom prst="wedgeEllipseCallout">
              <a:avLst>
                <a:gd name="adj1" fmla="val -34874"/>
                <a:gd name="adj2" fmla="val 53065"/>
              </a:avLst>
            </a:prstGeom>
            <a:solidFill>
              <a:schemeClr val="bg1"/>
            </a:solidFill>
            <a:ln w="19050" cmpd="sng">
              <a:solidFill>
                <a:srgbClr val="E7844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0208" tIns="50104" rIns="100208" bIns="50104" rtlCol="0" anchor="ctr"/>
            <a:lstStyle/>
            <a:p>
              <a:pPr algn="ctr">
                <a:lnSpc>
                  <a:spcPts val="2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endParaRPr lang="de-DE" sz="1400" dirty="0">
                <a:solidFill>
                  <a:srgbClr val="780224"/>
                </a:solidFill>
                <a:latin typeface="Verdana"/>
              </a:endParaRPr>
            </a:p>
          </p:txBody>
        </p:sp>
        <p:sp>
          <p:nvSpPr>
            <p:cNvPr id="14" name="Rechteck 13"/>
            <p:cNvSpPr/>
            <p:nvPr/>
          </p:nvSpPr>
          <p:spPr>
            <a:xfrm>
              <a:off x="5181607" y="1181365"/>
              <a:ext cx="3853917" cy="181930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de-DE" sz="1700" dirty="0">
                  <a:solidFill>
                    <a:srgbClr val="005FA0"/>
                  </a:solidFill>
                  <a:latin typeface="Verdana"/>
                </a:rPr>
                <a:t>[</a:t>
              </a:r>
              <a:r>
                <a:rPr lang="de-DE" sz="1700" dirty="0" smtClean="0">
                  <a:solidFill>
                    <a:srgbClr val="005FA0"/>
                  </a:solidFill>
                  <a:latin typeface="Verdana"/>
                </a:rPr>
                <a:t>…</a:t>
              </a:r>
              <a:r>
                <a:rPr lang="de-DE" sz="1700" dirty="0">
                  <a:solidFill>
                    <a:srgbClr val="005FA0"/>
                  </a:solidFill>
                  <a:latin typeface="Verdana"/>
                </a:rPr>
                <a:t>]</a:t>
              </a:r>
              <a:r>
                <a:rPr lang="de-DE" sz="1700" dirty="0" smtClean="0">
                  <a:solidFill>
                    <a:srgbClr val="005FA0"/>
                  </a:solidFill>
                  <a:latin typeface="Verdana"/>
                </a:rPr>
                <a:t> aus </a:t>
              </a:r>
              <a:r>
                <a:rPr lang="de-DE" sz="1700" dirty="0">
                  <a:solidFill>
                    <a:srgbClr val="005FA0"/>
                  </a:solidFill>
                  <a:latin typeface="Verdana"/>
                </a:rPr>
                <a:t>der Natur </a:t>
              </a:r>
              <a:r>
                <a:rPr lang="de-DE" sz="1700" dirty="0" smtClean="0">
                  <a:solidFill>
                    <a:srgbClr val="005FA0"/>
                  </a:solidFill>
                  <a:latin typeface="Verdana"/>
                </a:rPr>
                <a:t/>
              </a:r>
              <a:br>
                <a:rPr lang="de-DE" sz="1700" dirty="0" smtClean="0">
                  <a:solidFill>
                    <a:srgbClr val="005FA0"/>
                  </a:solidFill>
                  <a:latin typeface="Verdana"/>
                </a:rPr>
              </a:br>
              <a:r>
                <a:rPr lang="de-DE" sz="1700" dirty="0" smtClean="0">
                  <a:solidFill>
                    <a:srgbClr val="005FA0"/>
                  </a:solidFill>
                  <a:latin typeface="Verdana"/>
                </a:rPr>
                <a:t>des Warenaustausches </a:t>
              </a:r>
              <a:br>
                <a:rPr lang="de-DE" sz="1700" dirty="0" smtClean="0">
                  <a:solidFill>
                    <a:srgbClr val="005FA0"/>
                  </a:solidFill>
                  <a:latin typeface="Verdana"/>
                </a:rPr>
              </a:br>
              <a:r>
                <a:rPr lang="de-DE" sz="1700" dirty="0" smtClean="0">
                  <a:solidFill>
                    <a:srgbClr val="005FA0"/>
                  </a:solidFill>
                  <a:latin typeface="Verdana"/>
                </a:rPr>
                <a:t>selbst [ergibt sich] </a:t>
              </a:r>
              <a:r>
                <a:rPr lang="de-DE" sz="1700" dirty="0">
                  <a:solidFill>
                    <a:srgbClr val="005FA0"/>
                  </a:solidFill>
                  <a:latin typeface="Verdana"/>
                </a:rPr>
                <a:t>keine </a:t>
              </a:r>
              <a:r>
                <a:rPr lang="de-DE" sz="1700" dirty="0" smtClean="0">
                  <a:solidFill>
                    <a:srgbClr val="005FA0"/>
                  </a:solidFill>
                  <a:latin typeface="Verdana"/>
                </a:rPr>
                <a:t/>
              </a:r>
              <a:br>
                <a:rPr lang="de-DE" sz="1700" dirty="0" smtClean="0">
                  <a:solidFill>
                    <a:srgbClr val="005FA0"/>
                  </a:solidFill>
                  <a:latin typeface="Verdana"/>
                </a:rPr>
              </a:br>
              <a:r>
                <a:rPr lang="de-DE" sz="1700" dirty="0" smtClean="0">
                  <a:solidFill>
                    <a:srgbClr val="005FA0"/>
                  </a:solidFill>
                  <a:latin typeface="Verdana"/>
                </a:rPr>
                <a:t>Grenze des </a:t>
              </a:r>
              <a:r>
                <a:rPr lang="de-DE" sz="1700" dirty="0">
                  <a:solidFill>
                    <a:srgbClr val="005FA0"/>
                  </a:solidFill>
                  <a:latin typeface="Verdana"/>
                </a:rPr>
                <a:t>Arbeitstags </a:t>
              </a:r>
              <a:r>
                <a:rPr lang="de-DE" sz="1700" dirty="0" smtClean="0">
                  <a:solidFill>
                    <a:srgbClr val="005FA0"/>
                  </a:solidFill>
                  <a:latin typeface="Verdana"/>
                </a:rPr>
                <a:t>[…]. </a:t>
              </a:r>
            </a:p>
            <a:p>
              <a:pPr algn="ctr">
                <a:lnSpc>
                  <a:spcPts val="2000"/>
                </a:lnSpc>
              </a:pPr>
              <a:r>
                <a:rPr lang="de-DE" sz="1700" dirty="0" smtClean="0">
                  <a:solidFill>
                    <a:srgbClr val="E78444"/>
                  </a:solidFill>
                  <a:latin typeface="Verdana"/>
                </a:rPr>
                <a:t>Zwischen gleichen </a:t>
              </a:r>
              <a:r>
                <a:rPr lang="de-DE" sz="1700" dirty="0">
                  <a:solidFill>
                    <a:srgbClr val="E78444"/>
                  </a:solidFill>
                  <a:latin typeface="Verdana"/>
                </a:rPr>
                <a:t>Rechten </a:t>
              </a:r>
              <a:r>
                <a:rPr lang="de-DE" sz="1700" dirty="0" smtClean="0">
                  <a:solidFill>
                    <a:srgbClr val="E78444"/>
                  </a:solidFill>
                  <a:latin typeface="Verdana"/>
                </a:rPr>
                <a:t/>
              </a:r>
              <a:br>
                <a:rPr lang="de-DE" sz="1700" dirty="0" smtClean="0">
                  <a:solidFill>
                    <a:srgbClr val="E78444"/>
                  </a:solidFill>
                  <a:latin typeface="Verdana"/>
                </a:rPr>
              </a:br>
              <a:r>
                <a:rPr lang="de-DE" sz="1700" dirty="0" smtClean="0">
                  <a:solidFill>
                    <a:srgbClr val="E78444"/>
                  </a:solidFill>
                  <a:latin typeface="Verdana"/>
                </a:rPr>
                <a:t>entscheidet die </a:t>
              </a:r>
              <a:r>
                <a:rPr lang="de-DE" sz="1700" dirty="0">
                  <a:solidFill>
                    <a:srgbClr val="E78444"/>
                  </a:solidFill>
                  <a:latin typeface="Verdana"/>
                </a:rPr>
                <a:t>Gewalt</a:t>
              </a:r>
              <a:r>
                <a:rPr lang="de-DE" sz="1700" dirty="0" smtClean="0">
                  <a:solidFill>
                    <a:srgbClr val="005FA0"/>
                  </a:solidFill>
                  <a:latin typeface="Verdana"/>
                </a:rPr>
                <a:t>.</a:t>
              </a:r>
              <a:endParaRPr lang="de-DE" sz="1700" dirty="0">
                <a:solidFill>
                  <a:srgbClr val="005FA0"/>
                </a:solidFill>
                <a:latin typeface="Verdana"/>
              </a:endParaRPr>
            </a:p>
            <a:p>
              <a:pPr algn="ctr">
                <a:lnSpc>
                  <a:spcPts val="2000"/>
                </a:lnSpc>
              </a:pPr>
              <a:r>
                <a:rPr lang="de-DE" sz="1400" dirty="0">
                  <a:solidFill>
                    <a:srgbClr val="005FA0"/>
                  </a:solidFill>
                  <a:latin typeface="Verdana"/>
                </a:rPr>
                <a:t>(MEW 23: 249)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1918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feld 3"/>
          <p:cNvSpPr txBox="1">
            <a:spLocks noChangeArrowheads="1"/>
          </p:cNvSpPr>
          <p:nvPr/>
        </p:nvSpPr>
        <p:spPr bwMode="auto">
          <a:xfrm>
            <a:off x="452438" y="460375"/>
            <a:ext cx="899795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79425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79425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79425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79425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ts val="3300"/>
              </a:lnSpc>
            </a:pPr>
            <a:r>
              <a:rPr lang="de-DE" sz="2900" b="1" dirty="0">
                <a:solidFill>
                  <a:srgbClr val="005FA0"/>
                </a:solidFill>
                <a:latin typeface="Verdana" charset="0"/>
                <a:cs typeface="Verdana" charset="0"/>
              </a:rPr>
              <a:t>Produktion des Mehrwerts</a:t>
            </a:r>
            <a:endParaRPr lang="de-DE" sz="2900" dirty="0">
              <a:solidFill>
                <a:srgbClr val="005FA0"/>
              </a:solidFill>
              <a:latin typeface="Verdana" charset="0"/>
              <a:cs typeface="Verdana" charset="0"/>
            </a:endParaRPr>
          </a:p>
        </p:txBody>
      </p:sp>
      <p:sp>
        <p:nvSpPr>
          <p:cNvPr id="5" name="Textfeld 4"/>
          <p:cNvSpPr txBox="1">
            <a:spLocks noChangeArrowheads="1"/>
          </p:cNvSpPr>
          <p:nvPr/>
        </p:nvSpPr>
        <p:spPr bwMode="auto">
          <a:xfrm>
            <a:off x="450850" y="1647825"/>
            <a:ext cx="2976563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79425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79425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79425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79425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ts val="2500"/>
              </a:lnSpc>
            </a:pPr>
            <a:r>
              <a:rPr lang="de-DE" sz="2200" b="1" dirty="0">
                <a:solidFill>
                  <a:srgbClr val="E78444"/>
                </a:solidFill>
                <a:latin typeface="Verdana" charset="0"/>
                <a:cs typeface="Verdana" charset="0"/>
              </a:rPr>
              <a:t>Absoluter </a:t>
            </a:r>
            <a:br>
              <a:rPr lang="de-DE" sz="2200" b="1" dirty="0">
                <a:solidFill>
                  <a:srgbClr val="E78444"/>
                </a:solidFill>
                <a:latin typeface="Verdana" charset="0"/>
                <a:cs typeface="Verdana" charset="0"/>
              </a:rPr>
            </a:br>
            <a:r>
              <a:rPr lang="de-DE" sz="2200" b="1" dirty="0">
                <a:solidFill>
                  <a:srgbClr val="E78444"/>
                </a:solidFill>
                <a:latin typeface="Verdana" charset="0"/>
                <a:cs typeface="Verdana" charset="0"/>
              </a:rPr>
              <a:t>Mehrwert	</a:t>
            </a:r>
          </a:p>
        </p:txBody>
      </p:sp>
      <p:sp>
        <p:nvSpPr>
          <p:cNvPr id="14" name="Textfeld 13"/>
          <p:cNvSpPr txBox="1">
            <a:spLocks noChangeArrowheads="1"/>
          </p:cNvSpPr>
          <p:nvPr/>
        </p:nvSpPr>
        <p:spPr bwMode="auto">
          <a:xfrm>
            <a:off x="452438" y="4259263"/>
            <a:ext cx="3111500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79425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79425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79425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79425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ts val="2500"/>
              </a:lnSpc>
            </a:pPr>
            <a:r>
              <a:rPr lang="de-DE" sz="2200" b="1" dirty="0">
                <a:solidFill>
                  <a:srgbClr val="E78444"/>
                </a:solidFill>
                <a:latin typeface="Verdana" charset="0"/>
                <a:cs typeface="Verdana" charset="0"/>
              </a:rPr>
              <a:t>Relativer </a:t>
            </a:r>
            <a:br>
              <a:rPr lang="de-DE" sz="2200" b="1" dirty="0">
                <a:solidFill>
                  <a:srgbClr val="E78444"/>
                </a:solidFill>
                <a:latin typeface="Verdana" charset="0"/>
                <a:cs typeface="Verdana" charset="0"/>
              </a:rPr>
            </a:br>
            <a:r>
              <a:rPr lang="de-DE" sz="2200" b="1" dirty="0">
                <a:solidFill>
                  <a:srgbClr val="E78444"/>
                </a:solidFill>
                <a:latin typeface="Verdana" charset="0"/>
                <a:cs typeface="Verdana" charset="0"/>
              </a:rPr>
              <a:t>Mehrwert	</a:t>
            </a:r>
          </a:p>
        </p:txBody>
      </p:sp>
      <p:sp>
        <p:nvSpPr>
          <p:cNvPr id="18" name="Textfeld 17"/>
          <p:cNvSpPr txBox="1">
            <a:spLocks noChangeArrowheads="1"/>
          </p:cNvSpPr>
          <p:nvPr/>
        </p:nvSpPr>
        <p:spPr bwMode="auto">
          <a:xfrm>
            <a:off x="2771775" y="4259263"/>
            <a:ext cx="6678613" cy="96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79425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79425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79425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79425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ts val="2500"/>
              </a:lnSpc>
            </a:pPr>
            <a:r>
              <a:rPr lang="de-DE" sz="2200" dirty="0">
                <a:solidFill>
                  <a:srgbClr val="005FA0"/>
                </a:solidFill>
                <a:latin typeface="Verdana" charset="0"/>
              </a:rPr>
              <a:t>Bei </a:t>
            </a:r>
            <a:r>
              <a:rPr lang="de-DE" sz="2200" dirty="0" smtClean="0">
                <a:solidFill>
                  <a:srgbClr val="005FA0"/>
                </a:solidFill>
                <a:latin typeface="Verdana" charset="0"/>
              </a:rPr>
              <a:t>gleichbleibender </a:t>
            </a:r>
            <a:r>
              <a:rPr lang="de-DE" sz="2200" dirty="0">
                <a:solidFill>
                  <a:srgbClr val="005FA0"/>
                </a:solidFill>
                <a:latin typeface="Verdana" charset="0"/>
              </a:rPr>
              <a:t>Länge des Arbeitstages Vergrößerung des Mehrwerts durch Abnahme der notwendigen Arbeitszeit			</a:t>
            </a:r>
          </a:p>
        </p:txBody>
      </p:sp>
      <p:sp>
        <p:nvSpPr>
          <p:cNvPr id="19" name="Textfeld 18"/>
          <p:cNvSpPr txBox="1">
            <a:spLocks noChangeArrowheads="1"/>
          </p:cNvSpPr>
          <p:nvPr/>
        </p:nvSpPr>
        <p:spPr bwMode="auto">
          <a:xfrm>
            <a:off x="2771775" y="1647825"/>
            <a:ext cx="6678613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79425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79425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79425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79425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ts val="2500"/>
              </a:lnSpc>
              <a:spcBef>
                <a:spcPts val="750"/>
              </a:spcBef>
            </a:pPr>
            <a:r>
              <a:rPr lang="de-DE" sz="2200" dirty="0">
                <a:solidFill>
                  <a:srgbClr val="005FA0"/>
                </a:solidFill>
                <a:latin typeface="Verdana" charset="0"/>
              </a:rPr>
              <a:t>Vergrößerung des Mehrwerts durch Verlängerung des Arbeitstages</a:t>
            </a:r>
          </a:p>
        </p:txBody>
      </p:sp>
      <p:grpSp>
        <p:nvGrpSpPr>
          <p:cNvPr id="2" name="Gruppierung 1"/>
          <p:cNvGrpSpPr>
            <a:grpSpLocks/>
          </p:cNvGrpSpPr>
          <p:nvPr/>
        </p:nvGrpSpPr>
        <p:grpSpPr bwMode="auto">
          <a:xfrm>
            <a:off x="452438" y="2650944"/>
            <a:ext cx="8997950" cy="324039"/>
            <a:chOff x="452438" y="2651351"/>
            <a:chExt cx="8997949" cy="323593"/>
          </a:xfrm>
        </p:grpSpPr>
        <p:sp>
          <p:nvSpPr>
            <p:cNvPr id="3104" name="Textfeld 10"/>
            <p:cNvSpPr txBox="1">
              <a:spLocks noChangeArrowheads="1"/>
            </p:cNvSpPr>
            <p:nvPr/>
          </p:nvSpPr>
          <p:spPr bwMode="auto">
            <a:xfrm>
              <a:off x="452438" y="2651351"/>
              <a:ext cx="2858028" cy="323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>
                <a:lnSpc>
                  <a:spcPts val="2500"/>
                </a:lnSpc>
              </a:pPr>
              <a:r>
                <a:rPr lang="de-DE" sz="2200" dirty="0">
                  <a:solidFill>
                    <a:srgbClr val="005FA0"/>
                  </a:solidFill>
                  <a:latin typeface="Verdana" charset="0"/>
                </a:rPr>
                <a:t>vorher</a:t>
              </a:r>
            </a:p>
          </p:txBody>
        </p:sp>
        <p:cxnSp>
          <p:nvCxnSpPr>
            <p:cNvPr id="6" name="Gerade Verbindung 5"/>
            <p:cNvCxnSpPr/>
            <p:nvPr/>
          </p:nvCxnSpPr>
          <p:spPr>
            <a:xfrm>
              <a:off x="2771775" y="2974944"/>
              <a:ext cx="3214688" cy="0"/>
            </a:xfrm>
            <a:prstGeom prst="line">
              <a:avLst/>
            </a:prstGeom>
            <a:ln w="38100" cmpd="sng">
              <a:solidFill>
                <a:srgbClr val="005FA0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06" name="Textfeld 27"/>
            <p:cNvSpPr txBox="1">
              <a:spLocks noChangeArrowheads="1"/>
            </p:cNvSpPr>
            <p:nvPr/>
          </p:nvSpPr>
          <p:spPr bwMode="auto">
            <a:xfrm>
              <a:off x="4014252" y="2651351"/>
              <a:ext cx="2087563" cy="323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>
                <a:lnSpc>
                  <a:spcPts val="2500"/>
                </a:lnSpc>
              </a:pPr>
              <a:r>
                <a:rPr lang="de-DE" sz="2200" dirty="0">
                  <a:solidFill>
                    <a:srgbClr val="E78444"/>
                  </a:solidFill>
                  <a:latin typeface="Verdana" charset="0"/>
                </a:rPr>
                <a:t>6 Std.</a:t>
              </a:r>
            </a:p>
          </p:txBody>
        </p:sp>
        <p:sp>
          <p:nvSpPr>
            <p:cNvPr id="3107" name="Textfeld 29"/>
            <p:cNvSpPr txBox="1">
              <a:spLocks noChangeArrowheads="1"/>
            </p:cNvSpPr>
            <p:nvPr/>
          </p:nvSpPr>
          <p:spPr bwMode="auto">
            <a:xfrm>
              <a:off x="6101815" y="2651351"/>
              <a:ext cx="2087563" cy="323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>
                <a:lnSpc>
                  <a:spcPts val="2500"/>
                </a:lnSpc>
              </a:pPr>
              <a:r>
                <a:rPr lang="de-DE" sz="2200">
                  <a:solidFill>
                    <a:srgbClr val="E78444"/>
                  </a:solidFill>
                  <a:latin typeface="Verdana" charset="0"/>
                </a:rPr>
                <a:t>2 Std.</a:t>
              </a:r>
            </a:p>
          </p:txBody>
        </p:sp>
        <p:cxnSp>
          <p:nvCxnSpPr>
            <p:cNvPr id="52" name="Gerade Verbindung 51"/>
            <p:cNvCxnSpPr/>
            <p:nvPr/>
          </p:nvCxnSpPr>
          <p:spPr>
            <a:xfrm>
              <a:off x="5918199" y="2974944"/>
              <a:ext cx="1160463" cy="0"/>
            </a:xfrm>
            <a:prstGeom prst="line">
              <a:avLst/>
            </a:prstGeom>
            <a:ln w="38100" cmpd="sng">
              <a:solidFill>
                <a:srgbClr val="005FA0"/>
              </a:solidFill>
              <a:headEnd type="diamond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09" name="Rechteck 75"/>
            <p:cNvSpPr>
              <a:spLocks noChangeArrowheads="1"/>
            </p:cNvSpPr>
            <p:nvPr/>
          </p:nvSpPr>
          <p:spPr bwMode="auto">
            <a:xfrm>
              <a:off x="7841830" y="2664948"/>
              <a:ext cx="1608557" cy="278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de-DE" sz="1700" dirty="0">
                  <a:solidFill>
                    <a:srgbClr val="005FA0"/>
                  </a:solidFill>
                  <a:latin typeface="Verdana" charset="0"/>
                </a:rPr>
                <a:t>8-Stunden-Tag</a:t>
              </a:r>
            </a:p>
          </p:txBody>
        </p:sp>
      </p:grpSp>
      <p:grpSp>
        <p:nvGrpSpPr>
          <p:cNvPr id="3" name="Gruppierung 2"/>
          <p:cNvGrpSpPr>
            <a:grpSpLocks/>
          </p:cNvGrpSpPr>
          <p:nvPr/>
        </p:nvGrpSpPr>
        <p:grpSpPr bwMode="auto">
          <a:xfrm>
            <a:off x="452438" y="3159141"/>
            <a:ext cx="8997950" cy="338117"/>
            <a:chOff x="452438" y="3159435"/>
            <a:chExt cx="8997950" cy="337305"/>
          </a:xfrm>
        </p:grpSpPr>
        <p:sp>
          <p:nvSpPr>
            <p:cNvPr id="3098" name="Textfeld 12"/>
            <p:cNvSpPr txBox="1">
              <a:spLocks noChangeArrowheads="1"/>
            </p:cNvSpPr>
            <p:nvPr/>
          </p:nvSpPr>
          <p:spPr bwMode="auto">
            <a:xfrm>
              <a:off x="452438" y="3173147"/>
              <a:ext cx="2087563" cy="323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>
                <a:lnSpc>
                  <a:spcPts val="2500"/>
                </a:lnSpc>
              </a:pPr>
              <a:r>
                <a:rPr lang="de-DE" sz="2200" dirty="0">
                  <a:solidFill>
                    <a:srgbClr val="005FA0"/>
                  </a:solidFill>
                  <a:latin typeface="Verdana" charset="0"/>
                </a:rPr>
                <a:t>nachher</a:t>
              </a:r>
            </a:p>
          </p:txBody>
        </p:sp>
        <p:sp>
          <p:nvSpPr>
            <p:cNvPr id="3099" name="Textfeld 28"/>
            <p:cNvSpPr txBox="1">
              <a:spLocks noChangeArrowheads="1"/>
            </p:cNvSpPr>
            <p:nvPr/>
          </p:nvSpPr>
          <p:spPr bwMode="auto">
            <a:xfrm>
              <a:off x="4014252" y="3173147"/>
              <a:ext cx="2087563" cy="323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>
                <a:lnSpc>
                  <a:spcPts val="2500"/>
                </a:lnSpc>
              </a:pPr>
              <a:r>
                <a:rPr lang="de-DE" sz="2200">
                  <a:solidFill>
                    <a:srgbClr val="E78444"/>
                  </a:solidFill>
                  <a:latin typeface="Verdana" charset="0"/>
                </a:rPr>
                <a:t>6 Std.</a:t>
              </a:r>
            </a:p>
          </p:txBody>
        </p:sp>
        <p:sp>
          <p:nvSpPr>
            <p:cNvPr id="3100" name="Textfeld 30"/>
            <p:cNvSpPr txBox="1">
              <a:spLocks noChangeArrowheads="1"/>
            </p:cNvSpPr>
            <p:nvPr/>
          </p:nvSpPr>
          <p:spPr bwMode="auto">
            <a:xfrm>
              <a:off x="6101815" y="3173147"/>
              <a:ext cx="2087563" cy="323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>
                <a:lnSpc>
                  <a:spcPts val="2500"/>
                </a:lnSpc>
              </a:pPr>
              <a:r>
                <a:rPr lang="de-DE" sz="2200" dirty="0">
                  <a:solidFill>
                    <a:srgbClr val="E78444"/>
                  </a:solidFill>
                  <a:latin typeface="Verdana" charset="0"/>
                </a:rPr>
                <a:t>4 Std.</a:t>
              </a:r>
            </a:p>
          </p:txBody>
        </p:sp>
        <p:cxnSp>
          <p:nvCxnSpPr>
            <p:cNvPr id="57" name="Gerade Verbindung 56"/>
            <p:cNvCxnSpPr/>
            <p:nvPr/>
          </p:nvCxnSpPr>
          <p:spPr>
            <a:xfrm>
              <a:off x="2771775" y="3496740"/>
              <a:ext cx="3146425" cy="0"/>
            </a:xfrm>
            <a:prstGeom prst="line">
              <a:avLst/>
            </a:prstGeom>
            <a:ln w="38100" cmpd="sng">
              <a:solidFill>
                <a:srgbClr val="005FA0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57"/>
            <p:cNvCxnSpPr/>
            <p:nvPr/>
          </p:nvCxnSpPr>
          <p:spPr>
            <a:xfrm>
              <a:off x="5918200" y="3496740"/>
              <a:ext cx="2354263" cy="0"/>
            </a:xfrm>
            <a:prstGeom prst="line">
              <a:avLst/>
            </a:prstGeom>
            <a:ln w="38100" cmpd="sng">
              <a:solidFill>
                <a:srgbClr val="005FA0"/>
              </a:solidFill>
              <a:headEnd type="diamond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03" name="Rechteck 76"/>
            <p:cNvSpPr>
              <a:spLocks noChangeArrowheads="1"/>
            </p:cNvSpPr>
            <p:nvPr/>
          </p:nvSpPr>
          <p:spPr bwMode="auto">
            <a:xfrm>
              <a:off x="7703234" y="3159435"/>
              <a:ext cx="1747154" cy="278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de-DE" sz="1700" dirty="0">
                  <a:solidFill>
                    <a:srgbClr val="005FA0"/>
                  </a:solidFill>
                  <a:latin typeface="Verdana" charset="0"/>
                </a:rPr>
                <a:t>10-Stunden-Tag</a:t>
              </a:r>
            </a:p>
          </p:txBody>
        </p:sp>
      </p:grpSp>
      <p:grpSp>
        <p:nvGrpSpPr>
          <p:cNvPr id="7" name="Gruppierung 6"/>
          <p:cNvGrpSpPr>
            <a:grpSpLocks/>
          </p:cNvGrpSpPr>
          <p:nvPr/>
        </p:nvGrpSpPr>
        <p:grpSpPr bwMode="auto">
          <a:xfrm>
            <a:off x="452438" y="5561374"/>
            <a:ext cx="8997950" cy="339365"/>
            <a:chOff x="452438" y="5561279"/>
            <a:chExt cx="8997950" cy="338915"/>
          </a:xfrm>
        </p:grpSpPr>
        <p:sp>
          <p:nvSpPr>
            <p:cNvPr id="3092" name="Textfeld 14"/>
            <p:cNvSpPr txBox="1">
              <a:spLocks noChangeArrowheads="1"/>
            </p:cNvSpPr>
            <p:nvPr/>
          </p:nvSpPr>
          <p:spPr bwMode="auto">
            <a:xfrm>
              <a:off x="452438" y="5576601"/>
              <a:ext cx="8997950" cy="323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>
                <a:lnSpc>
                  <a:spcPts val="2500"/>
                </a:lnSpc>
              </a:pPr>
              <a:r>
                <a:rPr lang="de-DE" sz="2200" dirty="0">
                  <a:solidFill>
                    <a:srgbClr val="005FA0"/>
                  </a:solidFill>
                  <a:latin typeface="Verdana" charset="0"/>
                </a:rPr>
                <a:t>vorher</a:t>
              </a:r>
            </a:p>
          </p:txBody>
        </p:sp>
        <p:sp>
          <p:nvSpPr>
            <p:cNvPr id="3093" name="Textfeld 35"/>
            <p:cNvSpPr txBox="1">
              <a:spLocks noChangeArrowheads="1"/>
            </p:cNvSpPr>
            <p:nvPr/>
          </p:nvSpPr>
          <p:spPr bwMode="auto">
            <a:xfrm>
              <a:off x="4014252" y="5561279"/>
              <a:ext cx="2087563" cy="323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>
                <a:lnSpc>
                  <a:spcPts val="2500"/>
                </a:lnSpc>
              </a:pPr>
              <a:r>
                <a:rPr lang="de-DE" sz="2200" dirty="0">
                  <a:solidFill>
                    <a:srgbClr val="E78444"/>
                  </a:solidFill>
                  <a:latin typeface="Verdana" charset="0"/>
                </a:rPr>
                <a:t>6 Std.</a:t>
              </a:r>
            </a:p>
          </p:txBody>
        </p:sp>
        <p:sp>
          <p:nvSpPr>
            <p:cNvPr id="3094" name="Textfeld 37"/>
            <p:cNvSpPr txBox="1">
              <a:spLocks noChangeArrowheads="1"/>
            </p:cNvSpPr>
            <p:nvPr/>
          </p:nvSpPr>
          <p:spPr bwMode="auto">
            <a:xfrm>
              <a:off x="6101815" y="5561279"/>
              <a:ext cx="2087563" cy="323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>
                <a:lnSpc>
                  <a:spcPts val="2500"/>
                </a:lnSpc>
              </a:pPr>
              <a:r>
                <a:rPr lang="de-DE" sz="2200">
                  <a:solidFill>
                    <a:srgbClr val="E78444"/>
                  </a:solidFill>
                  <a:latin typeface="Verdana" charset="0"/>
                </a:rPr>
                <a:t>2 Std.</a:t>
              </a:r>
            </a:p>
          </p:txBody>
        </p:sp>
        <p:cxnSp>
          <p:nvCxnSpPr>
            <p:cNvPr id="62" name="Gerade Verbindung 61"/>
            <p:cNvCxnSpPr/>
            <p:nvPr/>
          </p:nvCxnSpPr>
          <p:spPr>
            <a:xfrm>
              <a:off x="2771775" y="5884340"/>
              <a:ext cx="3214688" cy="0"/>
            </a:xfrm>
            <a:prstGeom prst="line">
              <a:avLst/>
            </a:prstGeom>
            <a:ln w="38100" cmpd="sng">
              <a:solidFill>
                <a:srgbClr val="005FA0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62"/>
            <p:cNvCxnSpPr/>
            <p:nvPr/>
          </p:nvCxnSpPr>
          <p:spPr>
            <a:xfrm flipH="1" flipV="1">
              <a:off x="5918200" y="5884340"/>
              <a:ext cx="1160463" cy="15854"/>
            </a:xfrm>
            <a:prstGeom prst="line">
              <a:avLst/>
            </a:prstGeom>
            <a:ln w="38100" cmpd="sng">
              <a:solidFill>
                <a:srgbClr val="005FA0"/>
              </a:solidFill>
              <a:headEnd type="diamond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97" name="Rechteck 77"/>
            <p:cNvSpPr>
              <a:spLocks noChangeArrowheads="1"/>
            </p:cNvSpPr>
            <p:nvPr/>
          </p:nvSpPr>
          <p:spPr bwMode="auto">
            <a:xfrm>
              <a:off x="7841830" y="5575017"/>
              <a:ext cx="1608557" cy="278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de-DE" sz="1700" dirty="0">
                  <a:solidFill>
                    <a:srgbClr val="005FA0"/>
                  </a:solidFill>
                  <a:latin typeface="Verdana" charset="0"/>
                </a:rPr>
                <a:t>8-Stunden-Tag</a:t>
              </a:r>
            </a:p>
          </p:txBody>
        </p:sp>
      </p:grpSp>
      <p:grpSp>
        <p:nvGrpSpPr>
          <p:cNvPr id="8" name="Gruppierung 7"/>
          <p:cNvGrpSpPr>
            <a:grpSpLocks/>
          </p:cNvGrpSpPr>
          <p:nvPr/>
        </p:nvGrpSpPr>
        <p:grpSpPr bwMode="auto">
          <a:xfrm>
            <a:off x="452438" y="6083301"/>
            <a:ext cx="8997950" cy="338141"/>
            <a:chOff x="452438" y="6083075"/>
            <a:chExt cx="8997950" cy="338915"/>
          </a:xfrm>
        </p:grpSpPr>
        <p:sp>
          <p:nvSpPr>
            <p:cNvPr id="3086" name="Textfeld 16"/>
            <p:cNvSpPr txBox="1">
              <a:spLocks noChangeArrowheads="1"/>
            </p:cNvSpPr>
            <p:nvPr/>
          </p:nvSpPr>
          <p:spPr bwMode="auto">
            <a:xfrm>
              <a:off x="452438" y="6098397"/>
              <a:ext cx="8997950" cy="323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>
                <a:lnSpc>
                  <a:spcPts val="2500"/>
                </a:lnSpc>
              </a:pPr>
              <a:r>
                <a:rPr lang="de-DE" sz="2200" dirty="0">
                  <a:solidFill>
                    <a:srgbClr val="005FA0"/>
                  </a:solidFill>
                  <a:latin typeface="Verdana" charset="0"/>
                </a:rPr>
                <a:t>nachher</a:t>
              </a:r>
            </a:p>
          </p:txBody>
        </p:sp>
        <p:sp>
          <p:nvSpPr>
            <p:cNvPr id="3087" name="Textfeld 36"/>
            <p:cNvSpPr txBox="1">
              <a:spLocks noChangeArrowheads="1"/>
            </p:cNvSpPr>
            <p:nvPr/>
          </p:nvSpPr>
          <p:spPr bwMode="auto">
            <a:xfrm>
              <a:off x="4014252" y="6083075"/>
              <a:ext cx="2087563" cy="323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>
                <a:lnSpc>
                  <a:spcPts val="2500"/>
                </a:lnSpc>
              </a:pPr>
              <a:r>
                <a:rPr lang="de-DE" sz="2200">
                  <a:solidFill>
                    <a:srgbClr val="E78444"/>
                  </a:solidFill>
                  <a:latin typeface="Verdana" charset="0"/>
                </a:rPr>
                <a:t>4 Std.</a:t>
              </a:r>
            </a:p>
          </p:txBody>
        </p:sp>
        <p:sp>
          <p:nvSpPr>
            <p:cNvPr id="3088" name="Textfeld 38"/>
            <p:cNvSpPr txBox="1">
              <a:spLocks noChangeArrowheads="1"/>
            </p:cNvSpPr>
            <p:nvPr/>
          </p:nvSpPr>
          <p:spPr bwMode="auto">
            <a:xfrm>
              <a:off x="6101815" y="6083075"/>
              <a:ext cx="2087563" cy="323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>
                <a:lnSpc>
                  <a:spcPts val="2500"/>
                </a:lnSpc>
              </a:pPr>
              <a:r>
                <a:rPr lang="de-DE" sz="2200">
                  <a:solidFill>
                    <a:srgbClr val="E78444"/>
                  </a:solidFill>
                  <a:latin typeface="Verdana" charset="0"/>
                </a:rPr>
                <a:t>4 Std.</a:t>
              </a:r>
            </a:p>
          </p:txBody>
        </p:sp>
        <p:cxnSp>
          <p:nvCxnSpPr>
            <p:cNvPr id="67" name="Gerade Verbindung 66"/>
            <p:cNvCxnSpPr/>
            <p:nvPr/>
          </p:nvCxnSpPr>
          <p:spPr>
            <a:xfrm>
              <a:off x="2771775" y="6421990"/>
              <a:ext cx="2308225" cy="0"/>
            </a:xfrm>
            <a:prstGeom prst="line">
              <a:avLst/>
            </a:prstGeom>
            <a:ln w="38100" cmpd="sng">
              <a:solidFill>
                <a:srgbClr val="005FA0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 Verbindung 67"/>
            <p:cNvCxnSpPr>
              <a:endCxn id="3086" idx="2"/>
            </p:cNvCxnSpPr>
            <p:nvPr/>
          </p:nvCxnSpPr>
          <p:spPr>
            <a:xfrm flipH="1">
              <a:off x="4951413" y="6421990"/>
              <a:ext cx="2127250" cy="0"/>
            </a:xfrm>
            <a:prstGeom prst="line">
              <a:avLst/>
            </a:prstGeom>
            <a:ln w="38100" cmpd="sng">
              <a:solidFill>
                <a:srgbClr val="005FA0"/>
              </a:solidFill>
              <a:headEnd type="diamond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91" name="Rechteck 78"/>
            <p:cNvSpPr>
              <a:spLocks noChangeArrowheads="1"/>
            </p:cNvSpPr>
            <p:nvPr/>
          </p:nvSpPr>
          <p:spPr bwMode="auto">
            <a:xfrm>
              <a:off x="7841830" y="6094485"/>
              <a:ext cx="1608557" cy="278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de-DE" sz="1700" dirty="0">
                  <a:solidFill>
                    <a:srgbClr val="005FA0"/>
                  </a:solidFill>
                  <a:latin typeface="Verdana" charset="0"/>
                </a:rPr>
                <a:t>8-Stunden-Tag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4663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8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452438" y="460375"/>
            <a:ext cx="8997950" cy="427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300"/>
              </a:lnSpc>
            </a:pPr>
            <a:r>
              <a:rPr lang="de-DE" sz="2900" b="1" dirty="0" smtClean="0">
                <a:solidFill>
                  <a:srgbClr val="005FA0"/>
                </a:solidFill>
                <a:latin typeface="Verdana"/>
                <a:cs typeface="Verdana"/>
              </a:rPr>
              <a:t>Was heißt jetzt Ausbeutung?</a:t>
            </a:r>
            <a:endParaRPr lang="de-DE" sz="2900" dirty="0">
              <a:solidFill>
                <a:srgbClr val="005FA0"/>
              </a:solidFill>
              <a:latin typeface="Verdana"/>
              <a:cs typeface="Verdana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52438" y="1620115"/>
            <a:ext cx="8997950" cy="1476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300"/>
              </a:lnSpc>
            </a:pPr>
            <a:r>
              <a:rPr lang="de-DE" sz="2000" dirty="0">
                <a:solidFill>
                  <a:srgbClr val="E78444"/>
                </a:solidFill>
                <a:latin typeface="Verdana" charset="0"/>
                <a:cs typeface="Arial" charset="0"/>
              </a:rPr>
              <a:t>Ausbeutung: </a:t>
            </a:r>
            <a:r>
              <a:rPr lang="de-DE" sz="2000" dirty="0">
                <a:solidFill>
                  <a:srgbClr val="005FA0"/>
                </a:solidFill>
                <a:latin typeface="Verdana" charset="0"/>
                <a:cs typeface="Arial" charset="0"/>
              </a:rPr>
              <a:t>Die Arbeiter sind gezwungen, länger zu arbeiten als zu ihrer eigenen Reproduktion notwendig ist. Andere eignen sich die Früchte dieser Mehrarbeit an. Das ist in jeder Klassengesellschaft so (Sklaven </a:t>
            </a:r>
            <a:r>
              <a:rPr lang="de-DE" sz="2000" dirty="0" smtClean="0">
                <a:solidFill>
                  <a:srgbClr val="005FA0"/>
                </a:solidFill>
                <a:latin typeface="Verdana" charset="0"/>
                <a:cs typeface="Arial" charset="0"/>
              </a:rPr>
              <a:t>oder Leibeigene</a:t>
            </a:r>
            <a:r>
              <a:rPr lang="de-DE" sz="2000" dirty="0">
                <a:solidFill>
                  <a:srgbClr val="005FA0"/>
                </a:solidFill>
                <a:latin typeface="Verdana" charset="0"/>
                <a:cs typeface="Arial" charset="0"/>
              </a:rPr>
              <a:t>), im Kapitalismus jedoch verschleiert. Inwiefern?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450850" y="3457015"/>
            <a:ext cx="8997950" cy="2970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300"/>
              </a:lnSpc>
            </a:pPr>
            <a:r>
              <a:rPr lang="de-DE" sz="2000" b="1" dirty="0">
                <a:solidFill>
                  <a:srgbClr val="005FA0"/>
                </a:solidFill>
                <a:latin typeface="Verdana"/>
                <a:cs typeface="Verdana"/>
              </a:rPr>
              <a:t>Lohn und Ausbeutung: Verschleierung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450850" y="3934105"/>
            <a:ext cx="8997950" cy="886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ts val="2300"/>
              </a:lnSpc>
              <a:buClr>
                <a:srgbClr val="005FA0"/>
              </a:buClr>
              <a:buSzPct val="110000"/>
              <a:buFont typeface="Wingdings" charset="2"/>
              <a:buChar char=""/>
            </a:pPr>
            <a:r>
              <a:rPr lang="de-DE" sz="2000" dirty="0" smtClean="0">
                <a:solidFill>
                  <a:srgbClr val="720323"/>
                </a:solidFill>
                <a:latin typeface="Verdana"/>
              </a:rPr>
              <a:t> </a:t>
            </a:r>
            <a:r>
              <a:rPr lang="de-DE" sz="2000" dirty="0" smtClean="0">
                <a:solidFill>
                  <a:srgbClr val="005FA0"/>
                </a:solidFill>
                <a:latin typeface="Verdana"/>
              </a:rPr>
              <a:t>Lohn </a:t>
            </a:r>
            <a:r>
              <a:rPr lang="de-DE" sz="2000" dirty="0">
                <a:solidFill>
                  <a:srgbClr val="005FA0"/>
                </a:solidFill>
                <a:latin typeface="Verdana"/>
              </a:rPr>
              <a:t>präsentiert sich als </a:t>
            </a:r>
            <a:r>
              <a:rPr lang="de-DE" sz="2000" dirty="0" smtClean="0">
                <a:solidFill>
                  <a:srgbClr val="E78444"/>
                </a:solidFill>
                <a:latin typeface="Verdana"/>
              </a:rPr>
              <a:t>Wert</a:t>
            </a:r>
            <a:r>
              <a:rPr lang="de-DE" sz="2000" dirty="0" smtClean="0">
                <a:solidFill>
                  <a:srgbClr val="720323"/>
                </a:solidFill>
                <a:latin typeface="Verdana"/>
              </a:rPr>
              <a:t> </a:t>
            </a:r>
            <a:r>
              <a:rPr lang="de-DE" sz="2000" dirty="0" smtClean="0">
                <a:solidFill>
                  <a:srgbClr val="005FA0"/>
                </a:solidFill>
                <a:latin typeface="Verdana"/>
              </a:rPr>
              <a:t>bzw. </a:t>
            </a:r>
            <a:br>
              <a:rPr lang="de-DE" sz="2000" dirty="0" smtClean="0">
                <a:solidFill>
                  <a:srgbClr val="005FA0"/>
                </a:solidFill>
                <a:latin typeface="Verdana"/>
              </a:rPr>
            </a:br>
            <a:r>
              <a:rPr lang="de-DE" sz="2000" dirty="0" smtClean="0">
                <a:solidFill>
                  <a:srgbClr val="720323"/>
                </a:solidFill>
                <a:latin typeface="Verdana"/>
              </a:rPr>
              <a:t> </a:t>
            </a:r>
            <a:r>
              <a:rPr lang="de-DE" sz="2000" dirty="0" smtClean="0">
                <a:solidFill>
                  <a:srgbClr val="E78444"/>
                </a:solidFill>
                <a:latin typeface="Verdana"/>
              </a:rPr>
              <a:t>Preis der Arbeit</a:t>
            </a:r>
            <a:r>
              <a:rPr lang="de-DE" sz="2000" dirty="0" smtClean="0">
                <a:solidFill>
                  <a:srgbClr val="005FA0"/>
                </a:solidFill>
                <a:latin typeface="Verdana"/>
              </a:rPr>
              <a:t>: Statt der Arbeitskraft </a:t>
            </a:r>
            <a:br>
              <a:rPr lang="de-DE" sz="2000" dirty="0" smtClean="0">
                <a:solidFill>
                  <a:srgbClr val="005FA0"/>
                </a:solidFill>
                <a:latin typeface="Verdana"/>
              </a:rPr>
            </a:br>
            <a:r>
              <a:rPr lang="de-DE" sz="2000" dirty="0" smtClean="0">
                <a:solidFill>
                  <a:srgbClr val="005FA0"/>
                </a:solidFill>
                <a:latin typeface="Verdana"/>
              </a:rPr>
              <a:t> scheint die Arbeit bezahlt zu werden.</a:t>
            </a:r>
            <a:endParaRPr lang="de-DE" sz="2000" dirty="0">
              <a:solidFill>
                <a:srgbClr val="005FA0"/>
              </a:solidFill>
              <a:latin typeface="Verdana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450850" y="5017450"/>
            <a:ext cx="8997950" cy="2970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ts val="2300"/>
              </a:lnSpc>
              <a:buClr>
                <a:srgbClr val="005FA0"/>
              </a:buClr>
              <a:buSzPct val="110000"/>
              <a:buFont typeface="Wingdings" charset="2"/>
              <a:buChar char=""/>
            </a:pPr>
            <a:r>
              <a:rPr lang="de-DE" sz="2000" dirty="0" smtClean="0">
                <a:solidFill>
                  <a:srgbClr val="720323"/>
                </a:solidFill>
                <a:latin typeface="Verdana"/>
              </a:rPr>
              <a:t> </a:t>
            </a:r>
            <a:r>
              <a:rPr lang="de-DE" sz="2000" dirty="0" smtClean="0">
                <a:solidFill>
                  <a:srgbClr val="005FA0"/>
                </a:solidFill>
                <a:latin typeface="Verdana"/>
              </a:rPr>
              <a:t>Lohn präsentiert sich als Bezahlung der:</a:t>
            </a:r>
            <a:endParaRPr lang="de-DE" sz="2000" dirty="0">
              <a:solidFill>
                <a:srgbClr val="005FA0"/>
              </a:solidFill>
              <a:latin typeface="Verdana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452438" y="5789375"/>
            <a:ext cx="8997950" cy="2616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>Gesamtlänge des Arbeitstages</a:t>
            </a:r>
            <a:endParaRPr lang="de-DE" sz="1700" dirty="0">
              <a:solidFill>
                <a:srgbClr val="005FA0"/>
              </a:solidFill>
              <a:latin typeface="Verdana"/>
            </a:endParaRPr>
          </a:p>
        </p:txBody>
      </p:sp>
      <p:cxnSp>
        <p:nvCxnSpPr>
          <p:cNvPr id="20" name="Gerade Verbindung 19"/>
          <p:cNvCxnSpPr/>
          <p:nvPr/>
        </p:nvCxnSpPr>
        <p:spPr>
          <a:xfrm>
            <a:off x="450850" y="6111614"/>
            <a:ext cx="8997950" cy="0"/>
          </a:xfrm>
          <a:prstGeom prst="line">
            <a:avLst/>
          </a:prstGeom>
          <a:ln w="38100" cmpd="sng">
            <a:solidFill>
              <a:srgbClr val="005FA0"/>
            </a:solidFill>
            <a:headEnd type="none"/>
            <a:tailEnd type="diamon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" name="Gruppierung 13"/>
          <p:cNvGrpSpPr/>
          <p:nvPr/>
        </p:nvGrpSpPr>
        <p:grpSpPr>
          <a:xfrm>
            <a:off x="450849" y="6123349"/>
            <a:ext cx="8879418" cy="320872"/>
            <a:chOff x="450849" y="6123349"/>
            <a:chExt cx="8879418" cy="320872"/>
          </a:xfrm>
        </p:grpSpPr>
        <p:sp>
          <p:nvSpPr>
            <p:cNvPr id="17" name="Textfeld 16"/>
            <p:cNvSpPr txBox="1"/>
            <p:nvPr/>
          </p:nvSpPr>
          <p:spPr>
            <a:xfrm>
              <a:off x="450849" y="6182611"/>
              <a:ext cx="5086351" cy="2616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de-DE" sz="1700" dirty="0" smtClean="0">
                  <a:solidFill>
                    <a:srgbClr val="737373"/>
                  </a:solidFill>
                  <a:latin typeface="Verdana"/>
                </a:rPr>
                <a:t>Notwendige Arbeitszeit: Wert der Arbeitskraft</a:t>
              </a:r>
              <a:endParaRPr lang="de-DE" sz="1700" dirty="0">
                <a:solidFill>
                  <a:srgbClr val="737373"/>
                </a:solidFill>
                <a:latin typeface="Verdana"/>
              </a:endParaRPr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5776384" y="6182611"/>
              <a:ext cx="3553883" cy="2616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de-DE" sz="1700" dirty="0" smtClean="0">
                  <a:solidFill>
                    <a:srgbClr val="737373"/>
                  </a:solidFill>
                  <a:latin typeface="Verdana"/>
                </a:rPr>
                <a:t>Mehrarbeitszeit: Mehrwert</a:t>
              </a:r>
              <a:endParaRPr lang="de-DE" sz="1700" dirty="0">
                <a:solidFill>
                  <a:srgbClr val="737373"/>
                </a:solidFill>
                <a:latin typeface="Verdana"/>
              </a:endParaRPr>
            </a:p>
          </p:txBody>
        </p:sp>
        <p:cxnSp>
          <p:nvCxnSpPr>
            <p:cNvPr id="22" name="Gerade Verbindung 21"/>
            <p:cNvCxnSpPr/>
            <p:nvPr/>
          </p:nvCxnSpPr>
          <p:spPr>
            <a:xfrm>
              <a:off x="5575300" y="6123349"/>
              <a:ext cx="0" cy="320683"/>
            </a:xfrm>
            <a:prstGeom prst="line">
              <a:avLst/>
            </a:prstGeom>
            <a:ln w="38100" cmpd="sng">
              <a:solidFill>
                <a:srgbClr val="737373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Bild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605" y="3097015"/>
            <a:ext cx="2737196" cy="221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117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450850" y="1920312"/>
            <a:ext cx="8999538" cy="4522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0591646"/>
              </p:ext>
            </p:extLst>
          </p:nvPr>
        </p:nvGraphicFramePr>
        <p:xfrm>
          <a:off x="630850" y="2100312"/>
          <a:ext cx="8639538" cy="415607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08217"/>
                <a:gridCol w="2861733"/>
                <a:gridCol w="2869588"/>
              </a:tblGrid>
              <a:tr h="641535">
                <a:tc gridSpan="3">
                  <a:txBody>
                    <a:bodyPr/>
                    <a:lstStyle/>
                    <a:p>
                      <a:pPr marL="0" marR="0" lvl="0" indent="0" algn="ctr" defTabSz="479923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/>
                          <a:ea typeface="MS PGothic" charset="0"/>
                          <a:cs typeface="Verdana"/>
                        </a:rPr>
                        <a:t>Warum Marx </a:t>
                      </a:r>
                      <a:r>
                        <a:rPr kumimoji="0" lang="de-DE" sz="2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/>
                          <a:ea typeface="MS PGothic" charset="0"/>
                          <a:cs typeface="Verdana"/>
                        </a:rPr>
                        <a:t>Das Kapital </a:t>
                      </a:r>
                      <a:r>
                        <a:rPr kumimoji="0" lang="de-DE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/>
                          <a:ea typeface="MS PGothic" charset="0"/>
                          <a:cs typeface="Verdana"/>
                        </a:rPr>
                        <a:t>nicht kannte</a:t>
                      </a:r>
                      <a:endParaRPr lang="de-DE" sz="2200" b="0" i="0" dirty="0">
                        <a:solidFill>
                          <a:srgbClr val="720323"/>
                        </a:solidFill>
                      </a:endParaRPr>
                    </a:p>
                  </a:txBody>
                  <a:tcPr marL="0" marR="0" marT="10800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F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</a:tr>
              <a:tr h="3514539">
                <a:tc>
                  <a:txBody>
                    <a:bodyPr/>
                    <a:lstStyle/>
                    <a:p>
                      <a:pPr marL="0" marR="0" indent="0" algn="l" defTabSz="479923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700" b="0" i="0" dirty="0" smtClean="0">
                        <a:solidFill>
                          <a:srgbClr val="720323"/>
                        </a:solidFill>
                        <a:latin typeface="Verdana" charset="0"/>
                        <a:cs typeface="Times" charset="0"/>
                        <a:sym typeface="Times" charset="0"/>
                      </a:endParaRPr>
                    </a:p>
                  </a:txBody>
                  <a:tcPr marL="72000" marR="36000" marT="108000" marB="0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479923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700" b="0" i="0" dirty="0" smtClean="0">
                        <a:solidFill>
                          <a:srgbClr val="720323"/>
                        </a:solidFill>
                        <a:latin typeface="Verdana" charset="0"/>
                        <a:cs typeface="Times" charset="0"/>
                        <a:sym typeface="Times" charset="0"/>
                      </a:endParaRPr>
                    </a:p>
                  </a:txBody>
                  <a:tcPr marL="108000" marR="36000" marT="10800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479923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700" b="0" i="0" dirty="0" smtClean="0">
                        <a:solidFill>
                          <a:srgbClr val="720323"/>
                        </a:solidFill>
                        <a:latin typeface="Verdana" charset="0"/>
                        <a:cs typeface="Times" charset="0"/>
                        <a:sym typeface="Times" charset="0"/>
                      </a:endParaRPr>
                    </a:p>
                  </a:txBody>
                  <a:tcPr marL="108000" marR="36000" marT="10800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4" name="Textfeld 3"/>
          <p:cNvSpPr txBox="1"/>
          <p:nvPr/>
        </p:nvSpPr>
        <p:spPr>
          <a:xfrm>
            <a:off x="613913" y="2807719"/>
            <a:ext cx="2950554" cy="3861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de-DE" sz="1700" dirty="0">
                <a:solidFill>
                  <a:srgbClr val="005FA0"/>
                </a:solidFill>
                <a:latin typeface="Verdana" charset="0"/>
                <a:cs typeface="Arial" charset="0"/>
                <a:sym typeface="Times" charset="0"/>
              </a:rPr>
              <a:t>Marx schreibt Zeit seines Lebens </a:t>
            </a:r>
            <a:r>
              <a:rPr lang="de-DE" sz="1700" dirty="0">
                <a:solidFill>
                  <a:srgbClr val="005FA0"/>
                </a:solidFill>
                <a:latin typeface="Verdana" charset="0"/>
                <a:cs typeface="Arial" charset="0"/>
              </a:rPr>
              <a:t>(*1818 – †1883)</a:t>
            </a:r>
            <a:r>
              <a:rPr lang="de-DE" sz="1700" dirty="0">
                <a:solidFill>
                  <a:srgbClr val="005FA0"/>
                </a:solidFill>
                <a:latin typeface="Verdana" charset="0"/>
                <a:cs typeface="Arial" charset="0"/>
                <a:sym typeface="Times" charset="0"/>
              </a:rPr>
              <a:t>, nahezu ein halbes </a:t>
            </a:r>
            <a:r>
              <a:rPr lang="de-DE" sz="1700" dirty="0" smtClean="0">
                <a:solidFill>
                  <a:srgbClr val="005FA0"/>
                </a:solidFill>
                <a:latin typeface="Verdana" charset="0"/>
                <a:cs typeface="Arial" charset="0"/>
                <a:sym typeface="Times" charset="0"/>
              </a:rPr>
              <a:t>Jahr-hundert </a:t>
            </a:r>
            <a:r>
              <a:rPr lang="de-DE" sz="1700" dirty="0">
                <a:solidFill>
                  <a:srgbClr val="005FA0"/>
                </a:solidFill>
                <a:latin typeface="Verdana" charset="0"/>
                <a:cs typeface="Arial" charset="0"/>
                <a:sym typeface="Times" charset="0"/>
              </a:rPr>
              <a:t>lang. </a:t>
            </a:r>
            <a:r>
              <a:rPr lang="de-DE" sz="1700" dirty="0" smtClean="0">
                <a:solidFill>
                  <a:srgbClr val="005FA0"/>
                </a:solidFill>
                <a:latin typeface="Verdana" charset="0"/>
                <a:cs typeface="Arial" charset="0"/>
                <a:sym typeface="Times" charset="0"/>
              </a:rPr>
              <a:t>Er </a:t>
            </a:r>
            <a:r>
              <a:rPr lang="de-DE" sz="1700" dirty="0" err="1" smtClean="0">
                <a:solidFill>
                  <a:srgbClr val="005FA0"/>
                </a:solidFill>
                <a:latin typeface="Verdana" charset="0"/>
                <a:cs typeface="Arial" charset="0"/>
                <a:sym typeface="Times" charset="0"/>
              </a:rPr>
              <a:t>ent</a:t>
            </a:r>
            <a:r>
              <a:rPr lang="de-DE" sz="1700" dirty="0" smtClean="0">
                <a:solidFill>
                  <a:srgbClr val="005FA0"/>
                </a:solidFill>
                <a:latin typeface="Verdana" charset="0"/>
                <a:cs typeface="Arial" charset="0"/>
                <a:sym typeface="Times" charset="0"/>
              </a:rPr>
              <a:t>-wickelt </a:t>
            </a:r>
            <a:r>
              <a:rPr lang="de-DE" sz="1700" dirty="0">
                <a:solidFill>
                  <a:srgbClr val="005FA0"/>
                </a:solidFill>
                <a:latin typeface="Verdana" charset="0"/>
                <a:cs typeface="Arial" charset="0"/>
                <a:sym typeface="Times" charset="0"/>
              </a:rPr>
              <a:t>seine Analyse kontinuierlich </a:t>
            </a:r>
            <a:r>
              <a:rPr lang="de-DE" sz="1700" dirty="0" smtClean="0">
                <a:solidFill>
                  <a:srgbClr val="005FA0"/>
                </a:solidFill>
                <a:latin typeface="Verdana" charset="0"/>
                <a:cs typeface="Arial" charset="0"/>
                <a:sym typeface="Times" charset="0"/>
              </a:rPr>
              <a:t>weiter</a:t>
            </a:r>
            <a:r>
              <a:rPr lang="de-DE" sz="1700" dirty="0">
                <a:solidFill>
                  <a:srgbClr val="005FA0"/>
                </a:solidFill>
                <a:latin typeface="Verdana" charset="0"/>
                <a:cs typeface="Arial" charset="0"/>
                <a:sym typeface="Times" charset="0"/>
              </a:rPr>
              <a:t>, auch der </a:t>
            </a:r>
            <a:r>
              <a:rPr lang="de-DE" sz="1700" dirty="0" smtClean="0">
                <a:solidFill>
                  <a:srgbClr val="005FA0"/>
                </a:solidFill>
                <a:latin typeface="Verdana" charset="0"/>
                <a:cs typeface="Arial" charset="0"/>
                <a:sym typeface="Times" charset="0"/>
              </a:rPr>
              <a:t>Gegenstand </a:t>
            </a:r>
            <a:r>
              <a:rPr lang="de-DE" sz="1700" dirty="0">
                <a:solidFill>
                  <a:srgbClr val="005FA0"/>
                </a:solidFill>
                <a:latin typeface="Verdana" charset="0"/>
                <a:cs typeface="Arial" charset="0"/>
                <a:sym typeface="Times" charset="0"/>
              </a:rPr>
              <a:t>seiner Forschung verändert sich. Zu Marx</a:t>
            </a:r>
            <a:r>
              <a:rPr lang="de-DE" sz="1700" dirty="0">
                <a:solidFill>
                  <a:srgbClr val="005FA0"/>
                </a:solidFill>
                <a:latin typeface="Verdana" charset="0"/>
                <a:cs typeface="Arial" charset="0"/>
              </a:rPr>
              <a:t>’ </a:t>
            </a:r>
            <a:r>
              <a:rPr lang="de-DE" sz="1700" dirty="0">
                <a:solidFill>
                  <a:srgbClr val="005FA0"/>
                </a:solidFill>
                <a:latin typeface="Verdana" charset="0"/>
                <a:cs typeface="Arial" charset="0"/>
                <a:sym typeface="Times" charset="0"/>
              </a:rPr>
              <a:t> Lebzeiten sind nur sehr wenige seiner </a:t>
            </a:r>
            <a:r>
              <a:rPr lang="de-DE" sz="1700" dirty="0" smtClean="0">
                <a:solidFill>
                  <a:srgbClr val="005FA0"/>
                </a:solidFill>
                <a:latin typeface="Verdana" charset="0"/>
                <a:cs typeface="Arial" charset="0"/>
                <a:sym typeface="Times" charset="0"/>
              </a:rPr>
              <a:t>ökonomie</a:t>
            </a:r>
            <a:r>
              <a:rPr lang="de-DE" sz="1700" dirty="0">
                <a:solidFill>
                  <a:srgbClr val="005FA0"/>
                </a:solidFill>
                <a:latin typeface="Verdana" charset="0"/>
                <a:cs typeface="Arial" charset="0"/>
                <a:sym typeface="Times" charset="0"/>
              </a:rPr>
              <a:t>-theoretischen Schriften erschienen.</a:t>
            </a:r>
          </a:p>
          <a:p>
            <a:pPr>
              <a:lnSpc>
                <a:spcPts val="2100"/>
              </a:lnSpc>
            </a:pPr>
            <a:endParaRPr lang="de-DE" sz="1700" dirty="0">
              <a:solidFill>
                <a:srgbClr val="005FA0"/>
              </a:solidFill>
              <a:cs typeface="Arial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556000" y="2807797"/>
            <a:ext cx="2861733" cy="3325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de-DE" sz="1700" dirty="0">
                <a:solidFill>
                  <a:srgbClr val="005FA0"/>
                </a:solidFill>
                <a:latin typeface="Verdana" charset="0"/>
                <a:cs typeface="Arial" charset="0"/>
              </a:rPr>
              <a:t>Die nach Marx’ Tod herausgegebenen Schriften wurden </a:t>
            </a:r>
            <a:r>
              <a:rPr lang="de-DE" sz="1700" dirty="0" err="1">
                <a:solidFill>
                  <a:srgbClr val="005FA0"/>
                </a:solidFill>
                <a:latin typeface="Verdana" charset="0"/>
                <a:cs typeface="Arial" charset="0"/>
              </a:rPr>
              <a:t>redi</a:t>
            </a:r>
            <a:r>
              <a:rPr lang="de-DE" sz="1700" dirty="0">
                <a:solidFill>
                  <a:srgbClr val="005FA0"/>
                </a:solidFill>
                <a:latin typeface="Verdana" charset="0"/>
                <a:cs typeface="Arial" charset="0"/>
              </a:rPr>
              <a:t>-giert und überarbeitet und erschienen in großen </a:t>
            </a:r>
            <a:r>
              <a:rPr lang="de-DE" sz="1700" dirty="0" smtClean="0">
                <a:solidFill>
                  <a:srgbClr val="005FA0"/>
                </a:solidFill>
                <a:latin typeface="Verdana" charset="0"/>
                <a:cs typeface="Arial" charset="0"/>
              </a:rPr>
              <a:t>zeitlichen Abständen</a:t>
            </a:r>
            <a:r>
              <a:rPr lang="de-DE" sz="1700" dirty="0">
                <a:solidFill>
                  <a:srgbClr val="005FA0"/>
                </a:solidFill>
                <a:latin typeface="Verdana" charset="0"/>
                <a:cs typeface="Arial" charset="0"/>
              </a:rPr>
              <a:t>. Selbst </a:t>
            </a:r>
            <a:r>
              <a:rPr lang="de-DE" sz="1700" dirty="0" smtClean="0">
                <a:solidFill>
                  <a:srgbClr val="005FA0"/>
                </a:solidFill>
                <a:latin typeface="Verdana" charset="0"/>
                <a:cs typeface="Arial" charset="0"/>
              </a:rPr>
              <a:t/>
            </a:r>
            <a:br>
              <a:rPr lang="de-DE" sz="1700" dirty="0" smtClean="0">
                <a:solidFill>
                  <a:srgbClr val="005FA0"/>
                </a:solidFill>
                <a:latin typeface="Verdana" charset="0"/>
                <a:cs typeface="Arial" charset="0"/>
              </a:rPr>
            </a:br>
            <a:r>
              <a:rPr lang="de-DE" sz="1700" dirty="0" smtClean="0">
                <a:solidFill>
                  <a:srgbClr val="005FA0"/>
                </a:solidFill>
                <a:latin typeface="Verdana" charset="0"/>
                <a:cs typeface="Arial" charset="0"/>
              </a:rPr>
              <a:t>der </a:t>
            </a:r>
            <a:r>
              <a:rPr lang="de-DE" sz="1700" dirty="0">
                <a:solidFill>
                  <a:srgbClr val="005FA0"/>
                </a:solidFill>
                <a:latin typeface="Verdana" charset="0"/>
                <a:cs typeface="Arial" charset="0"/>
              </a:rPr>
              <a:t>Zweite und Dritte Band </a:t>
            </a:r>
            <a:r>
              <a:rPr lang="de-DE" sz="1700" dirty="0">
                <a:solidFill>
                  <a:srgbClr val="125D96"/>
                </a:solidFill>
                <a:latin typeface="Verdana" charset="0"/>
                <a:cs typeface="Arial" charset="0"/>
              </a:rPr>
              <a:t>des </a:t>
            </a:r>
            <a:r>
              <a:rPr lang="de-DE" sz="1700" i="1" dirty="0">
                <a:solidFill>
                  <a:srgbClr val="005FA0"/>
                </a:solidFill>
                <a:latin typeface="Verdana" charset="0"/>
                <a:cs typeface="Arial" charset="0"/>
              </a:rPr>
              <a:t>Kapital</a:t>
            </a:r>
            <a:r>
              <a:rPr lang="de-DE" sz="1700" dirty="0">
                <a:solidFill>
                  <a:srgbClr val="005FA0"/>
                </a:solidFill>
                <a:latin typeface="Verdana" charset="0"/>
                <a:cs typeface="Arial" charset="0"/>
              </a:rPr>
              <a:t> wurden erst 1885 und 1894 von Friedrich Engels herausgebracht.</a:t>
            </a:r>
            <a:endParaRPr lang="de-DE" sz="1700" dirty="0">
              <a:solidFill>
                <a:srgbClr val="005FA0"/>
              </a:solidFill>
              <a:latin typeface="Verdana" charset="0"/>
              <a:cs typeface="Arial" charset="0"/>
              <a:sym typeface="Times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6417729" y="2803206"/>
            <a:ext cx="2861733" cy="305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de-DE" sz="1700" dirty="0">
                <a:solidFill>
                  <a:srgbClr val="005FA0"/>
                </a:solidFill>
                <a:latin typeface="Verdana" charset="0"/>
                <a:cs typeface="Arial" charset="0"/>
              </a:rPr>
              <a:t>Die </a:t>
            </a:r>
            <a:r>
              <a:rPr lang="de-DE" sz="1700" dirty="0" smtClean="0">
                <a:solidFill>
                  <a:srgbClr val="005FA0"/>
                </a:solidFill>
                <a:latin typeface="Verdana" charset="0"/>
                <a:cs typeface="Arial" charset="0"/>
              </a:rPr>
              <a:t>Rezeptions-geschichte </a:t>
            </a:r>
            <a:r>
              <a:rPr lang="de-DE" sz="1700" dirty="0">
                <a:solidFill>
                  <a:srgbClr val="005FA0"/>
                </a:solidFill>
                <a:latin typeface="Verdana" charset="0"/>
                <a:cs typeface="Arial" charset="0"/>
              </a:rPr>
              <a:t>des </a:t>
            </a:r>
            <a:r>
              <a:rPr lang="de-DE" sz="1700" dirty="0" err="1">
                <a:solidFill>
                  <a:srgbClr val="005FA0"/>
                </a:solidFill>
                <a:latin typeface="Verdana" charset="0"/>
                <a:cs typeface="Arial" charset="0"/>
              </a:rPr>
              <a:t>Marxschen</a:t>
            </a:r>
            <a:r>
              <a:rPr lang="de-DE" sz="1700" dirty="0">
                <a:solidFill>
                  <a:srgbClr val="005FA0"/>
                </a:solidFill>
                <a:latin typeface="Verdana" charset="0"/>
                <a:cs typeface="Arial" charset="0"/>
              </a:rPr>
              <a:t> Werkes </a:t>
            </a:r>
            <a:r>
              <a:rPr lang="de-DE" sz="1700" dirty="0" smtClean="0">
                <a:solidFill>
                  <a:srgbClr val="005FA0"/>
                </a:solidFill>
                <a:latin typeface="Verdana" charset="0"/>
                <a:cs typeface="Arial" charset="0"/>
              </a:rPr>
              <a:t>ist </a:t>
            </a:r>
            <a:r>
              <a:rPr lang="de-DE" sz="1700" dirty="0">
                <a:solidFill>
                  <a:srgbClr val="005FA0"/>
                </a:solidFill>
                <a:latin typeface="Verdana" charset="0"/>
                <a:cs typeface="Arial" charset="0"/>
              </a:rPr>
              <a:t>komplex: Sie hängt </a:t>
            </a:r>
            <a:br>
              <a:rPr lang="de-DE" sz="1700" dirty="0">
                <a:solidFill>
                  <a:srgbClr val="005FA0"/>
                </a:solidFill>
                <a:latin typeface="Verdana" charset="0"/>
                <a:cs typeface="Arial" charset="0"/>
              </a:rPr>
            </a:br>
            <a:r>
              <a:rPr lang="de-DE" sz="1700" dirty="0">
                <a:solidFill>
                  <a:srgbClr val="005FA0"/>
                </a:solidFill>
                <a:latin typeface="Verdana" charset="0"/>
                <a:cs typeface="Arial" charset="0"/>
              </a:rPr>
              <a:t>von unterschiedlichen </a:t>
            </a:r>
            <a:br>
              <a:rPr lang="de-DE" sz="1700" dirty="0">
                <a:solidFill>
                  <a:srgbClr val="005FA0"/>
                </a:solidFill>
                <a:latin typeface="Verdana" charset="0"/>
                <a:cs typeface="Arial" charset="0"/>
              </a:rPr>
            </a:br>
            <a:r>
              <a:rPr lang="de-DE" sz="1700" dirty="0">
                <a:solidFill>
                  <a:srgbClr val="005FA0"/>
                </a:solidFill>
                <a:latin typeface="Verdana" charset="0"/>
                <a:cs typeface="Arial" charset="0"/>
              </a:rPr>
              <a:t>historischen und </a:t>
            </a:r>
            <a:r>
              <a:rPr lang="de-DE" sz="1700" dirty="0" smtClean="0">
                <a:solidFill>
                  <a:srgbClr val="005FA0"/>
                </a:solidFill>
                <a:latin typeface="Verdana" charset="0"/>
                <a:cs typeface="Arial" charset="0"/>
              </a:rPr>
              <a:t/>
            </a:r>
            <a:br>
              <a:rPr lang="de-DE" sz="1700" dirty="0" smtClean="0">
                <a:solidFill>
                  <a:srgbClr val="005FA0"/>
                </a:solidFill>
                <a:latin typeface="Verdana" charset="0"/>
                <a:cs typeface="Arial" charset="0"/>
              </a:rPr>
            </a:br>
            <a:r>
              <a:rPr lang="de-DE" sz="1700" dirty="0" smtClean="0">
                <a:solidFill>
                  <a:srgbClr val="005FA0"/>
                </a:solidFill>
                <a:latin typeface="Verdana" charset="0"/>
                <a:cs typeface="Arial" charset="0"/>
              </a:rPr>
              <a:t>politischen </a:t>
            </a:r>
            <a:r>
              <a:rPr lang="de-DE" sz="1700" dirty="0">
                <a:solidFill>
                  <a:srgbClr val="005FA0"/>
                </a:solidFill>
                <a:latin typeface="Verdana" charset="0"/>
                <a:cs typeface="Arial" charset="0"/>
              </a:rPr>
              <a:t>Kontexten </a:t>
            </a:r>
            <a:r>
              <a:rPr lang="de-DE" sz="1700" dirty="0" smtClean="0">
                <a:solidFill>
                  <a:srgbClr val="005FA0"/>
                </a:solidFill>
                <a:latin typeface="Verdana" charset="0"/>
                <a:cs typeface="Arial" charset="0"/>
              </a:rPr>
              <a:t>ab </a:t>
            </a:r>
            <a:r>
              <a:rPr lang="de-DE" sz="1700" dirty="0">
                <a:solidFill>
                  <a:srgbClr val="005FA0"/>
                </a:solidFill>
                <a:latin typeface="Verdana" charset="0"/>
                <a:cs typeface="Arial" charset="0"/>
              </a:rPr>
              <a:t>sowie von der jeweiligen Verfügbarkeit der </a:t>
            </a:r>
            <a:r>
              <a:rPr lang="de-DE" sz="1700" dirty="0" err="1">
                <a:solidFill>
                  <a:srgbClr val="005FA0"/>
                </a:solidFill>
                <a:latin typeface="Verdana" charset="0"/>
                <a:cs typeface="Arial" charset="0"/>
              </a:rPr>
              <a:t>Marxschen</a:t>
            </a:r>
            <a:r>
              <a:rPr lang="de-DE" sz="1700" dirty="0">
                <a:solidFill>
                  <a:srgbClr val="005FA0"/>
                </a:solidFill>
                <a:latin typeface="Verdana" charset="0"/>
                <a:cs typeface="Arial" charset="0"/>
              </a:rPr>
              <a:t> Texte und </a:t>
            </a:r>
            <a:r>
              <a:rPr lang="de-DE" sz="1700" dirty="0" smtClean="0">
                <a:solidFill>
                  <a:srgbClr val="005FA0"/>
                </a:solidFill>
                <a:latin typeface="Verdana" charset="0"/>
                <a:cs typeface="Arial" charset="0"/>
              </a:rPr>
              <a:t>deren Übersetzungen</a:t>
            </a:r>
            <a:r>
              <a:rPr lang="de-DE" sz="1700" dirty="0">
                <a:solidFill>
                  <a:srgbClr val="005FA0"/>
                </a:solidFill>
                <a:latin typeface="Verdana" charset="0"/>
                <a:cs typeface="Arial" charset="0"/>
              </a:rPr>
              <a:t>. </a:t>
            </a:r>
            <a:endParaRPr lang="de-DE" sz="1700" dirty="0">
              <a:solidFill>
                <a:srgbClr val="005FA0"/>
              </a:solidFill>
              <a:latin typeface="Verdana" charset="0"/>
              <a:cs typeface="Arial" charset="0"/>
              <a:sym typeface="Times" charset="0"/>
            </a:endParaRPr>
          </a:p>
        </p:txBody>
      </p:sp>
      <p:pic>
        <p:nvPicPr>
          <p:cNvPr id="11" name="Bild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49" y="460374"/>
            <a:ext cx="8986326" cy="118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835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452438" y="460375"/>
            <a:ext cx="8997950" cy="427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300"/>
              </a:lnSpc>
            </a:pPr>
            <a:r>
              <a:rPr lang="de-DE" sz="2900" b="1" dirty="0" smtClean="0">
                <a:solidFill>
                  <a:srgbClr val="005FA0"/>
                </a:solidFill>
                <a:latin typeface="Verdana"/>
                <a:cs typeface="Verdana"/>
              </a:rPr>
              <a:t>Entlohnungsformen</a:t>
            </a:r>
            <a:endParaRPr lang="de-DE" sz="2900" dirty="0">
              <a:solidFill>
                <a:srgbClr val="005FA0"/>
              </a:solidFill>
              <a:latin typeface="Verdana"/>
              <a:cs typeface="Verdana"/>
            </a:endParaRPr>
          </a:p>
        </p:txBody>
      </p:sp>
      <p:cxnSp>
        <p:nvCxnSpPr>
          <p:cNvPr id="3" name="Gerade Verbindung 2"/>
          <p:cNvCxnSpPr/>
          <p:nvPr/>
        </p:nvCxnSpPr>
        <p:spPr>
          <a:xfrm>
            <a:off x="450850" y="2227373"/>
            <a:ext cx="2646000" cy="0"/>
          </a:xfrm>
          <a:prstGeom prst="line">
            <a:avLst/>
          </a:prstGeom>
          <a:ln>
            <a:solidFill>
              <a:srgbClr val="E7844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Bild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137" y="5087620"/>
            <a:ext cx="1385210" cy="1349692"/>
          </a:xfrm>
          <a:prstGeom prst="rect">
            <a:avLst/>
          </a:prstGeom>
        </p:spPr>
      </p:pic>
      <p:sp>
        <p:nvSpPr>
          <p:cNvPr id="31" name="Text Box 13"/>
          <p:cNvSpPr txBox="1">
            <a:spLocks noChangeArrowheads="1"/>
          </p:cNvSpPr>
          <p:nvPr/>
        </p:nvSpPr>
        <p:spPr bwMode="auto">
          <a:xfrm>
            <a:off x="3495138" y="2314581"/>
            <a:ext cx="2644412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ts val="2000"/>
              </a:lnSpc>
            </a:pP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>Anzahl in einer Arbeits-woche durchschnittlich herstellbarer Produkte</a:t>
            </a:r>
            <a:endParaRPr lang="de-DE" sz="1700" dirty="0">
              <a:solidFill>
                <a:srgbClr val="005FA0"/>
              </a:solidFill>
              <a:latin typeface="Verdana"/>
            </a:endParaRPr>
          </a:p>
        </p:txBody>
      </p:sp>
      <p:cxnSp>
        <p:nvCxnSpPr>
          <p:cNvPr id="32" name="Gerade Verbindung 31"/>
          <p:cNvCxnSpPr/>
          <p:nvPr/>
        </p:nvCxnSpPr>
        <p:spPr>
          <a:xfrm>
            <a:off x="3493550" y="2227373"/>
            <a:ext cx="2646000" cy="0"/>
          </a:xfrm>
          <a:prstGeom prst="line">
            <a:avLst/>
          </a:prstGeom>
          <a:ln>
            <a:solidFill>
              <a:srgbClr val="E7844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 Box 13"/>
          <p:cNvSpPr txBox="1">
            <a:spLocks noChangeArrowheads="1"/>
          </p:cNvSpPr>
          <p:nvPr/>
        </p:nvSpPr>
        <p:spPr bwMode="auto">
          <a:xfrm>
            <a:off x="6587067" y="2314581"/>
            <a:ext cx="2876548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ts val="2000"/>
              </a:lnSpc>
            </a:pPr>
            <a:r>
              <a:rPr lang="de-DE" sz="1700" dirty="0">
                <a:solidFill>
                  <a:srgbClr val="005FA0"/>
                </a:solidFill>
                <a:latin typeface="Verdana"/>
              </a:rPr>
              <a:t>Anzahl in einer </a:t>
            </a: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>Arbeits-woche </a:t>
            </a:r>
            <a:r>
              <a:rPr lang="de-DE" sz="1700" dirty="0">
                <a:solidFill>
                  <a:srgbClr val="005FA0"/>
                </a:solidFill>
                <a:latin typeface="Verdana"/>
              </a:rPr>
              <a:t>durchschnittlich </a:t>
            </a: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>abschließbarer Projekte</a:t>
            </a:r>
            <a:endParaRPr lang="de-DE" sz="1700" dirty="0">
              <a:solidFill>
                <a:srgbClr val="005FA0"/>
              </a:solidFill>
              <a:latin typeface="Verdana"/>
            </a:endParaRPr>
          </a:p>
        </p:txBody>
      </p:sp>
      <p:cxnSp>
        <p:nvCxnSpPr>
          <p:cNvPr id="36" name="Gerade Verbindung 35"/>
          <p:cNvCxnSpPr/>
          <p:nvPr/>
        </p:nvCxnSpPr>
        <p:spPr>
          <a:xfrm>
            <a:off x="6680201" y="2227373"/>
            <a:ext cx="2783413" cy="0"/>
          </a:xfrm>
          <a:prstGeom prst="line">
            <a:avLst/>
          </a:prstGeom>
          <a:ln>
            <a:solidFill>
              <a:srgbClr val="E7844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 Box 13"/>
          <p:cNvSpPr txBox="1">
            <a:spLocks noChangeArrowheads="1"/>
          </p:cNvSpPr>
          <p:nvPr/>
        </p:nvSpPr>
        <p:spPr bwMode="auto">
          <a:xfrm>
            <a:off x="450849" y="3808579"/>
            <a:ext cx="2646001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ts val="2000"/>
              </a:lnSpc>
            </a:pPr>
            <a:r>
              <a:rPr lang="de-DE" sz="1700" dirty="0" smtClean="0">
                <a:solidFill>
                  <a:srgbClr val="E78444"/>
                </a:solidFill>
                <a:latin typeface="Verdana"/>
              </a:rPr>
              <a:t>Zeitlohn</a:t>
            </a: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> </a:t>
            </a:r>
            <a:br>
              <a:rPr lang="de-DE" sz="1700" dirty="0" smtClean="0">
                <a:solidFill>
                  <a:srgbClr val="005FA0"/>
                </a:solidFill>
                <a:latin typeface="Verdana"/>
              </a:rPr>
            </a:b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>Buchhalterin </a:t>
            </a:r>
            <a:r>
              <a:rPr lang="de-DE" sz="1700" dirty="0">
                <a:solidFill>
                  <a:srgbClr val="005FA0"/>
                </a:solidFill>
                <a:latin typeface="Verdana"/>
              </a:rPr>
              <a:t>Dolores </a:t>
            </a: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/>
            </a:r>
            <a:br>
              <a:rPr lang="de-DE" sz="1700" dirty="0" smtClean="0">
                <a:solidFill>
                  <a:srgbClr val="005FA0"/>
                </a:solidFill>
                <a:latin typeface="Verdana"/>
              </a:rPr>
            </a:b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>hat </a:t>
            </a:r>
            <a:r>
              <a:rPr lang="de-DE" sz="1700" dirty="0">
                <a:solidFill>
                  <a:srgbClr val="005FA0"/>
                </a:solidFill>
                <a:latin typeface="Verdana"/>
              </a:rPr>
              <a:t>eine feste </a:t>
            </a: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/>
            </a:r>
            <a:br>
              <a:rPr lang="de-DE" sz="1700" dirty="0" smtClean="0">
                <a:solidFill>
                  <a:srgbClr val="005FA0"/>
                </a:solidFill>
                <a:latin typeface="Verdana"/>
              </a:rPr>
            </a:b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>20</a:t>
            </a:r>
            <a:r>
              <a:rPr lang="de-DE" sz="1700" dirty="0">
                <a:solidFill>
                  <a:srgbClr val="005FA0"/>
                </a:solidFill>
                <a:latin typeface="Verdana"/>
              </a:rPr>
              <a:t>-Std.-Stelle.</a:t>
            </a:r>
          </a:p>
        </p:txBody>
      </p:sp>
      <p:sp>
        <p:nvSpPr>
          <p:cNvPr id="26" name="Text Box 13"/>
          <p:cNvSpPr txBox="1">
            <a:spLocks noChangeArrowheads="1"/>
          </p:cNvSpPr>
          <p:nvPr/>
        </p:nvSpPr>
        <p:spPr bwMode="auto">
          <a:xfrm>
            <a:off x="3495139" y="3808579"/>
            <a:ext cx="2644412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ts val="2000"/>
              </a:lnSpc>
            </a:pPr>
            <a:r>
              <a:rPr lang="de-DE" sz="1700" dirty="0">
                <a:solidFill>
                  <a:srgbClr val="E78444"/>
                </a:solidFill>
                <a:latin typeface="Verdana"/>
              </a:rPr>
              <a:t>Stücklohn</a:t>
            </a:r>
            <a:r>
              <a:rPr lang="de-DE" sz="1700" dirty="0">
                <a:solidFill>
                  <a:srgbClr val="005FA0"/>
                </a:solidFill>
                <a:latin typeface="Verdana"/>
              </a:rPr>
              <a:t> </a:t>
            </a: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/>
            </a:r>
            <a:br>
              <a:rPr lang="de-DE" sz="1700" dirty="0" smtClean="0">
                <a:solidFill>
                  <a:srgbClr val="005FA0"/>
                </a:solidFill>
                <a:latin typeface="Verdana"/>
              </a:rPr>
            </a:b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>Tischler </a:t>
            </a:r>
            <a:r>
              <a:rPr lang="de-DE" sz="1700" dirty="0">
                <a:solidFill>
                  <a:srgbClr val="005FA0"/>
                </a:solidFill>
                <a:latin typeface="Verdana"/>
              </a:rPr>
              <a:t>Carsten wird pro Möbelstück bezahlt.</a:t>
            </a:r>
          </a:p>
        </p:txBody>
      </p:sp>
      <p:sp>
        <p:nvSpPr>
          <p:cNvPr id="29" name="Text Box 13"/>
          <p:cNvSpPr txBox="1">
            <a:spLocks noChangeArrowheads="1"/>
          </p:cNvSpPr>
          <p:nvPr/>
        </p:nvSpPr>
        <p:spPr bwMode="auto">
          <a:xfrm>
            <a:off x="6680201" y="3808579"/>
            <a:ext cx="2783413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ts val="2000"/>
              </a:lnSpc>
            </a:pPr>
            <a:r>
              <a:rPr lang="de-DE" sz="1700" dirty="0" smtClean="0">
                <a:solidFill>
                  <a:srgbClr val="E78444"/>
                </a:solidFill>
                <a:latin typeface="Verdana"/>
              </a:rPr>
              <a:t>Projektlohn</a:t>
            </a: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> </a:t>
            </a:r>
            <a:br>
              <a:rPr lang="de-DE" sz="1700" dirty="0" smtClean="0">
                <a:solidFill>
                  <a:srgbClr val="005FA0"/>
                </a:solidFill>
                <a:latin typeface="Verdana"/>
              </a:rPr>
            </a:b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>IT</a:t>
            </a:r>
            <a:r>
              <a:rPr lang="de-DE" sz="1700" dirty="0">
                <a:solidFill>
                  <a:srgbClr val="005FA0"/>
                </a:solidFill>
                <a:latin typeface="Verdana"/>
              </a:rPr>
              <a:t>-Programmiererin </a:t>
            </a:r>
            <a:r>
              <a:rPr lang="de-DE" sz="1700" dirty="0" err="1">
                <a:solidFill>
                  <a:srgbClr val="005FA0"/>
                </a:solidFill>
                <a:latin typeface="Verdana"/>
              </a:rPr>
              <a:t>Fujiko</a:t>
            </a:r>
            <a:r>
              <a:rPr lang="de-DE" sz="1700" dirty="0">
                <a:solidFill>
                  <a:srgbClr val="005FA0"/>
                </a:solidFill>
                <a:latin typeface="Verdana"/>
              </a:rPr>
              <a:t> </a:t>
            </a: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>wird </a:t>
            </a:r>
            <a:r>
              <a:rPr lang="de-DE" sz="1700" dirty="0">
                <a:solidFill>
                  <a:srgbClr val="005FA0"/>
                </a:solidFill>
                <a:latin typeface="Verdana"/>
              </a:rPr>
              <a:t>pro App bezahlt.</a:t>
            </a: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452438" y="2314581"/>
            <a:ext cx="2644412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ts val="2000"/>
              </a:lnSpc>
            </a:pP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>Arbeitswoche </a:t>
            </a:r>
            <a:r>
              <a:rPr lang="de-DE" sz="1700" dirty="0">
                <a:solidFill>
                  <a:srgbClr val="005FA0"/>
                </a:solidFill>
                <a:latin typeface="Verdana"/>
              </a:rPr>
              <a:t>von gegebener </a:t>
            </a: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/>
            </a:r>
            <a:br>
              <a:rPr lang="de-DE" sz="1700" dirty="0" smtClean="0">
                <a:solidFill>
                  <a:srgbClr val="005FA0"/>
                </a:solidFill>
                <a:latin typeface="Verdana"/>
              </a:rPr>
            </a:b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>Stundenzahl</a:t>
            </a:r>
            <a:endParaRPr lang="de-DE" sz="1700" dirty="0">
              <a:solidFill>
                <a:srgbClr val="005FA0"/>
              </a:solidFill>
              <a:latin typeface="Verdana"/>
            </a:endParaRPr>
          </a:p>
        </p:txBody>
      </p:sp>
      <p:sp>
        <p:nvSpPr>
          <p:cNvPr id="28" name="Text Box 13"/>
          <p:cNvSpPr txBox="1">
            <a:spLocks noChangeArrowheads="1"/>
          </p:cNvSpPr>
          <p:nvPr/>
        </p:nvSpPr>
        <p:spPr bwMode="auto">
          <a:xfrm>
            <a:off x="450850" y="1607415"/>
            <a:ext cx="2646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ts val="2000"/>
              </a:lnSpc>
            </a:pP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>Wert der Ware AK</a:t>
            </a:r>
            <a:br>
              <a:rPr lang="de-DE" sz="1700" dirty="0" smtClean="0">
                <a:solidFill>
                  <a:srgbClr val="005FA0"/>
                </a:solidFill>
                <a:latin typeface="Verdana"/>
              </a:rPr>
            </a:b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>für eine Woche</a:t>
            </a:r>
            <a:endParaRPr lang="de-DE" sz="1700" dirty="0">
              <a:solidFill>
                <a:srgbClr val="005FA0"/>
              </a:solidFill>
              <a:latin typeface="Verdana"/>
            </a:endParaRPr>
          </a:p>
        </p:txBody>
      </p:sp>
      <p:sp>
        <p:nvSpPr>
          <p:cNvPr id="30" name="Pfeil nach rechts 29"/>
          <p:cNvSpPr/>
          <p:nvPr/>
        </p:nvSpPr>
        <p:spPr>
          <a:xfrm rot="16200000">
            <a:off x="1507382" y="3195663"/>
            <a:ext cx="536214" cy="529961"/>
          </a:xfrm>
          <a:prstGeom prst="rightArrow">
            <a:avLst/>
          </a:prstGeom>
          <a:solidFill>
            <a:srgbClr val="E784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01039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720323"/>
              </a:solidFill>
            </a:endParaRPr>
          </a:p>
        </p:txBody>
      </p:sp>
      <p:sp>
        <p:nvSpPr>
          <p:cNvPr id="33" name="Text Box 13"/>
          <p:cNvSpPr txBox="1">
            <a:spLocks noChangeArrowheads="1"/>
          </p:cNvSpPr>
          <p:nvPr/>
        </p:nvSpPr>
        <p:spPr bwMode="auto">
          <a:xfrm>
            <a:off x="3469738" y="1607415"/>
            <a:ext cx="26444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ts val="2000"/>
              </a:lnSpc>
            </a:pP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>Wert der Ware AK</a:t>
            </a:r>
            <a:br>
              <a:rPr lang="de-DE" sz="1700" dirty="0" smtClean="0">
                <a:solidFill>
                  <a:srgbClr val="005FA0"/>
                </a:solidFill>
                <a:latin typeface="Verdana"/>
              </a:rPr>
            </a:b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>für eine Woche</a:t>
            </a:r>
            <a:endParaRPr lang="de-DE" sz="1700" dirty="0">
              <a:solidFill>
                <a:srgbClr val="005FA0"/>
              </a:solidFill>
              <a:latin typeface="Verdana"/>
            </a:endParaRPr>
          </a:p>
        </p:txBody>
      </p:sp>
      <p:sp>
        <p:nvSpPr>
          <p:cNvPr id="38" name="Pfeil nach rechts 37"/>
          <p:cNvSpPr/>
          <p:nvPr/>
        </p:nvSpPr>
        <p:spPr>
          <a:xfrm rot="16200000">
            <a:off x="4550083" y="3195664"/>
            <a:ext cx="536214" cy="529961"/>
          </a:xfrm>
          <a:prstGeom prst="rightArrow">
            <a:avLst/>
          </a:prstGeom>
          <a:solidFill>
            <a:srgbClr val="E784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01039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720323"/>
              </a:solidFill>
            </a:endParaRPr>
          </a:p>
        </p:txBody>
      </p:sp>
      <p:sp>
        <p:nvSpPr>
          <p:cNvPr id="37" name="Text Box 13"/>
          <p:cNvSpPr txBox="1">
            <a:spLocks noChangeArrowheads="1"/>
          </p:cNvSpPr>
          <p:nvPr/>
        </p:nvSpPr>
        <p:spPr bwMode="auto">
          <a:xfrm>
            <a:off x="6680201" y="1607415"/>
            <a:ext cx="27834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ts val="2000"/>
              </a:lnSpc>
            </a:pP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>Wert der Ware AK</a:t>
            </a:r>
            <a:br>
              <a:rPr lang="de-DE" sz="1700" dirty="0" smtClean="0">
                <a:solidFill>
                  <a:srgbClr val="005FA0"/>
                </a:solidFill>
                <a:latin typeface="Verdana"/>
              </a:rPr>
            </a:b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>für eine Woche</a:t>
            </a:r>
            <a:endParaRPr lang="de-DE" sz="1700" dirty="0">
              <a:solidFill>
                <a:srgbClr val="005FA0"/>
              </a:solidFill>
              <a:latin typeface="Verdana"/>
            </a:endParaRPr>
          </a:p>
        </p:txBody>
      </p:sp>
      <p:sp>
        <p:nvSpPr>
          <p:cNvPr id="40" name="Pfeil nach rechts 39"/>
          <p:cNvSpPr/>
          <p:nvPr/>
        </p:nvSpPr>
        <p:spPr>
          <a:xfrm rot="16200000">
            <a:off x="7821403" y="3195664"/>
            <a:ext cx="536214" cy="529961"/>
          </a:xfrm>
          <a:prstGeom prst="rightArrow">
            <a:avLst/>
          </a:prstGeom>
          <a:solidFill>
            <a:srgbClr val="E784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01039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720323"/>
              </a:solidFill>
            </a:endParaRPr>
          </a:p>
        </p:txBody>
      </p:sp>
      <p:pic>
        <p:nvPicPr>
          <p:cNvPr id="42" name="Bild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714" y="4887416"/>
            <a:ext cx="1143365" cy="1549896"/>
          </a:xfrm>
          <a:prstGeom prst="rect">
            <a:avLst/>
          </a:prstGeom>
        </p:spPr>
      </p:pic>
      <p:pic>
        <p:nvPicPr>
          <p:cNvPr id="43" name="Bild 4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726" flipH="1">
            <a:off x="7772064" y="5061324"/>
            <a:ext cx="844195" cy="1400875"/>
          </a:xfrm>
          <a:prstGeom prst="rect">
            <a:avLst/>
          </a:prstGeom>
        </p:spPr>
      </p:pic>
      <p:cxnSp>
        <p:nvCxnSpPr>
          <p:cNvPr id="34" name="Gerade Verbindung 33"/>
          <p:cNvCxnSpPr/>
          <p:nvPr/>
        </p:nvCxnSpPr>
        <p:spPr>
          <a:xfrm>
            <a:off x="501650" y="2227373"/>
            <a:ext cx="8961965" cy="1588"/>
          </a:xfrm>
          <a:prstGeom prst="line">
            <a:avLst/>
          </a:prstGeom>
          <a:ln>
            <a:solidFill>
              <a:srgbClr val="E7844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 Box 13"/>
          <p:cNvSpPr txBox="1">
            <a:spLocks noChangeArrowheads="1"/>
          </p:cNvSpPr>
          <p:nvPr/>
        </p:nvSpPr>
        <p:spPr bwMode="auto">
          <a:xfrm>
            <a:off x="1714500" y="1734415"/>
            <a:ext cx="65151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ts val="2000"/>
              </a:lnSpc>
            </a:pPr>
            <a:r>
              <a:rPr lang="de-DE" sz="1700" b="1" dirty="0" smtClean="0">
                <a:solidFill>
                  <a:srgbClr val="005FA0"/>
                </a:solidFill>
                <a:latin typeface="Verdana"/>
              </a:rPr>
              <a:t>Wert der Ware AK für eine Woche</a:t>
            </a:r>
            <a:endParaRPr lang="de-DE" sz="1700" b="1" dirty="0">
              <a:solidFill>
                <a:srgbClr val="005FA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172158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5" grpId="0"/>
      <p:bldP spid="25" grpId="0" build="p"/>
      <p:bldP spid="26" grpId="0" build="p"/>
      <p:bldP spid="29" grpId="0" build="p"/>
      <p:bldP spid="9" grpId="0"/>
      <p:bldP spid="28" grpId="0"/>
      <p:bldP spid="28" grpId="1"/>
      <p:bldP spid="30" grpId="0" animBg="1"/>
      <p:bldP spid="33" grpId="0"/>
      <p:bldP spid="33" grpId="1"/>
      <p:bldP spid="38" grpId="0" animBg="1"/>
      <p:bldP spid="37" grpId="0"/>
      <p:bldP spid="37" grpId="1"/>
      <p:bldP spid="40" grpId="0" animBg="1"/>
      <p:bldP spid="4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452438" y="460375"/>
            <a:ext cx="8997950" cy="427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300"/>
              </a:lnSpc>
            </a:pPr>
            <a:r>
              <a:rPr lang="de-DE" sz="2900" b="1" dirty="0" smtClean="0">
                <a:solidFill>
                  <a:srgbClr val="005FA0"/>
                </a:solidFill>
                <a:latin typeface="Verdana"/>
                <a:cs typeface="Verdana"/>
              </a:rPr>
              <a:t>Maßlosigkeit und Destruktivität</a:t>
            </a:r>
            <a:endParaRPr lang="de-DE" sz="2900" dirty="0">
              <a:solidFill>
                <a:srgbClr val="005FA0"/>
              </a:solidFill>
              <a:latin typeface="Verdana"/>
              <a:cs typeface="Verdana"/>
            </a:endParaRPr>
          </a:p>
        </p:txBody>
      </p:sp>
      <p:grpSp>
        <p:nvGrpSpPr>
          <p:cNvPr id="2" name="Gruppierung 1"/>
          <p:cNvGrpSpPr/>
          <p:nvPr/>
        </p:nvGrpSpPr>
        <p:grpSpPr>
          <a:xfrm>
            <a:off x="3799577" y="3623455"/>
            <a:ext cx="5692616" cy="2846225"/>
            <a:chOff x="3696831" y="3463693"/>
            <a:chExt cx="5692616" cy="2846225"/>
          </a:xfrm>
        </p:grpSpPr>
        <p:pic>
          <p:nvPicPr>
            <p:cNvPr id="98" name="Bild 9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6831" y="5377988"/>
              <a:ext cx="1089912" cy="931930"/>
            </a:xfrm>
            <a:prstGeom prst="rect">
              <a:avLst/>
            </a:prstGeom>
          </p:spPr>
        </p:pic>
        <p:sp>
          <p:nvSpPr>
            <p:cNvPr id="99" name="Ovale Legende 98"/>
            <p:cNvSpPr/>
            <p:nvPr/>
          </p:nvSpPr>
          <p:spPr>
            <a:xfrm>
              <a:off x="4520055" y="3463693"/>
              <a:ext cx="4869392" cy="2820766"/>
            </a:xfrm>
            <a:prstGeom prst="wedgeEllipseCallout">
              <a:avLst>
                <a:gd name="adj1" fmla="val -36320"/>
                <a:gd name="adj2" fmla="val 49332"/>
              </a:avLst>
            </a:prstGeom>
            <a:solidFill>
              <a:schemeClr val="bg1"/>
            </a:solidFill>
            <a:ln w="19050" cmpd="sng">
              <a:solidFill>
                <a:srgbClr val="E7844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0208" tIns="50104" rIns="100208" bIns="50104" rtlCol="0" anchor="ctr"/>
            <a:lstStyle/>
            <a:p>
              <a:pPr algn="ctr">
                <a:lnSpc>
                  <a:spcPts val="2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endParaRPr lang="de-DE" sz="1400" dirty="0">
                <a:solidFill>
                  <a:srgbClr val="780224"/>
                </a:solidFill>
                <a:latin typeface="Verdana"/>
              </a:endParaRPr>
            </a:p>
          </p:txBody>
        </p:sp>
        <p:sp>
          <p:nvSpPr>
            <p:cNvPr id="100" name="Rechteck 99"/>
            <p:cNvSpPr/>
            <p:nvPr/>
          </p:nvSpPr>
          <p:spPr>
            <a:xfrm>
              <a:off x="4606313" y="3769474"/>
              <a:ext cx="4724395" cy="231644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 defTabSz="404813">
                <a:lnSpc>
                  <a:spcPts val="1800"/>
                </a:lnSpc>
                <a:tabLst>
                  <a:tab pos="0" algn="l"/>
                  <a:tab pos="404813" algn="l"/>
                  <a:tab pos="811213" algn="l"/>
                  <a:tab pos="1217613" algn="l"/>
                  <a:tab pos="1624013" algn="l"/>
                  <a:tab pos="2030413" algn="l"/>
                  <a:tab pos="2435225" algn="l"/>
                  <a:tab pos="2841625" algn="l"/>
                  <a:tab pos="3248025" algn="l"/>
                  <a:tab pos="3654425" algn="l"/>
                  <a:tab pos="4060825" algn="l"/>
                  <a:tab pos="4467225" algn="l"/>
                  <a:tab pos="4873625" algn="l"/>
                  <a:tab pos="5280025" algn="l"/>
                  <a:tab pos="5686425" algn="l"/>
                  <a:tab pos="6092825" algn="l"/>
                  <a:tab pos="6499225" algn="l"/>
                  <a:tab pos="6905625" algn="l"/>
                  <a:tab pos="7312025" algn="l"/>
                  <a:tab pos="7718425" algn="l"/>
                  <a:tab pos="8124825" algn="l"/>
                </a:tabLst>
              </a:pPr>
              <a:r>
                <a:rPr lang="de-DE" sz="1500" dirty="0">
                  <a:solidFill>
                    <a:srgbClr val="005FA0"/>
                  </a:solidFill>
                  <a:latin typeface="Verdana" charset="0"/>
                  <a:cs typeface="Arial" charset="0"/>
                </a:rPr>
                <a:t>Indes ist klar, </a:t>
              </a:r>
              <a:r>
                <a:rPr lang="de-DE" sz="1500" dirty="0" err="1">
                  <a:solidFill>
                    <a:srgbClr val="005FA0"/>
                  </a:solidFill>
                  <a:latin typeface="Verdana" charset="0"/>
                  <a:cs typeface="Arial" charset="0"/>
                </a:rPr>
                <a:t>daß</a:t>
              </a:r>
              <a:r>
                <a:rPr lang="de-DE" sz="1500" dirty="0">
                  <a:solidFill>
                    <a:srgbClr val="005FA0"/>
                  </a:solidFill>
                  <a:latin typeface="Verdana" charset="0"/>
                  <a:cs typeface="Arial" charset="0"/>
                </a:rPr>
                <a:t>, </a:t>
              </a:r>
              <a:r>
                <a:rPr lang="de-DE" sz="1500" dirty="0" smtClean="0">
                  <a:solidFill>
                    <a:srgbClr val="005FA0"/>
                  </a:solidFill>
                  <a:latin typeface="Verdana" charset="0"/>
                  <a:cs typeface="Arial" charset="0"/>
                </a:rPr>
                <a:t>wenn </a:t>
              </a:r>
              <a:br>
                <a:rPr lang="de-DE" sz="1500" dirty="0" smtClean="0">
                  <a:solidFill>
                    <a:srgbClr val="005FA0"/>
                  </a:solidFill>
                  <a:latin typeface="Verdana" charset="0"/>
                  <a:cs typeface="Arial" charset="0"/>
                </a:rPr>
              </a:br>
              <a:r>
                <a:rPr lang="de-DE" sz="1500" dirty="0" smtClean="0">
                  <a:solidFill>
                    <a:srgbClr val="005FA0"/>
                  </a:solidFill>
                  <a:latin typeface="Verdana" charset="0"/>
                  <a:cs typeface="Arial" charset="0"/>
                </a:rPr>
                <a:t>in </a:t>
              </a:r>
              <a:r>
                <a:rPr lang="de-DE" sz="1500" dirty="0">
                  <a:solidFill>
                    <a:srgbClr val="005FA0"/>
                  </a:solidFill>
                  <a:latin typeface="Verdana" charset="0"/>
                  <a:cs typeface="Arial" charset="0"/>
                </a:rPr>
                <a:t>einer </a:t>
              </a:r>
              <a:r>
                <a:rPr lang="de-DE" sz="1500" dirty="0" smtClean="0">
                  <a:solidFill>
                    <a:srgbClr val="005FA0"/>
                  </a:solidFill>
                  <a:latin typeface="Verdana" charset="0"/>
                  <a:cs typeface="Arial" charset="0"/>
                </a:rPr>
                <a:t>ökonomischen Gesellschafts-</a:t>
              </a:r>
              <a:br>
                <a:rPr lang="de-DE" sz="1500" dirty="0" smtClean="0">
                  <a:solidFill>
                    <a:srgbClr val="005FA0"/>
                  </a:solidFill>
                  <a:latin typeface="Verdana" charset="0"/>
                  <a:cs typeface="Arial" charset="0"/>
                </a:rPr>
              </a:br>
              <a:r>
                <a:rPr lang="de-DE" sz="1500" dirty="0" err="1" smtClean="0">
                  <a:solidFill>
                    <a:srgbClr val="005FA0"/>
                  </a:solidFill>
                  <a:latin typeface="Verdana" charset="0"/>
                  <a:cs typeface="Arial" charset="0"/>
                </a:rPr>
                <a:t>formation</a:t>
              </a:r>
              <a:r>
                <a:rPr lang="de-DE" sz="1500" dirty="0" smtClean="0">
                  <a:solidFill>
                    <a:srgbClr val="005FA0"/>
                  </a:solidFill>
                  <a:latin typeface="Verdana" charset="0"/>
                  <a:cs typeface="Arial" charset="0"/>
                </a:rPr>
                <a:t> nicht der </a:t>
              </a:r>
              <a:r>
                <a:rPr lang="de-DE" sz="1500" dirty="0">
                  <a:solidFill>
                    <a:srgbClr val="005FA0"/>
                  </a:solidFill>
                  <a:latin typeface="Verdana" charset="0"/>
                  <a:cs typeface="Arial" charset="0"/>
                </a:rPr>
                <a:t>Tauschwert, sondern </a:t>
              </a:r>
              <a:r>
                <a:rPr lang="de-DE" sz="1500" dirty="0" smtClean="0">
                  <a:solidFill>
                    <a:srgbClr val="005FA0"/>
                  </a:solidFill>
                  <a:latin typeface="Verdana" charset="0"/>
                  <a:cs typeface="Arial" charset="0"/>
                </a:rPr>
                <a:t/>
              </a:r>
              <a:br>
                <a:rPr lang="de-DE" sz="1500" dirty="0" smtClean="0">
                  <a:solidFill>
                    <a:srgbClr val="005FA0"/>
                  </a:solidFill>
                  <a:latin typeface="Verdana" charset="0"/>
                  <a:cs typeface="Arial" charset="0"/>
                </a:rPr>
              </a:br>
              <a:r>
                <a:rPr lang="de-DE" sz="1500" dirty="0" smtClean="0">
                  <a:solidFill>
                    <a:srgbClr val="005FA0"/>
                  </a:solidFill>
                  <a:latin typeface="Verdana" charset="0"/>
                  <a:cs typeface="Arial" charset="0"/>
                </a:rPr>
                <a:t>der </a:t>
              </a:r>
              <a:r>
                <a:rPr lang="de-DE" sz="1500" dirty="0">
                  <a:solidFill>
                    <a:srgbClr val="005FA0"/>
                  </a:solidFill>
                  <a:latin typeface="Verdana" charset="0"/>
                  <a:cs typeface="Arial" charset="0"/>
                </a:rPr>
                <a:t>Gebrauchswert des </a:t>
              </a:r>
              <a:r>
                <a:rPr lang="de-DE" sz="1500" dirty="0" smtClean="0">
                  <a:solidFill>
                    <a:srgbClr val="005FA0"/>
                  </a:solidFill>
                  <a:latin typeface="Verdana" charset="0"/>
                  <a:cs typeface="Arial" charset="0"/>
                </a:rPr>
                <a:t>Produkts </a:t>
              </a:r>
              <a:r>
                <a:rPr lang="de-DE" sz="1500" dirty="0">
                  <a:solidFill>
                    <a:srgbClr val="005FA0"/>
                  </a:solidFill>
                  <a:latin typeface="Verdana" charset="0"/>
                  <a:cs typeface="Arial" charset="0"/>
                </a:rPr>
                <a:t>vorwiegt, </a:t>
              </a:r>
              <a:r>
                <a:rPr lang="de-DE" sz="1500" dirty="0" smtClean="0">
                  <a:solidFill>
                    <a:srgbClr val="005FA0"/>
                  </a:solidFill>
                  <a:latin typeface="Verdana" charset="0"/>
                  <a:cs typeface="Arial" charset="0"/>
                </a:rPr>
                <a:t/>
              </a:r>
              <a:br>
                <a:rPr lang="de-DE" sz="1500" dirty="0" smtClean="0">
                  <a:solidFill>
                    <a:srgbClr val="005FA0"/>
                  </a:solidFill>
                  <a:latin typeface="Verdana" charset="0"/>
                  <a:cs typeface="Arial" charset="0"/>
                </a:rPr>
              </a:br>
              <a:r>
                <a:rPr lang="de-DE" sz="1500" dirty="0" smtClean="0">
                  <a:solidFill>
                    <a:srgbClr val="005FA0"/>
                  </a:solidFill>
                  <a:latin typeface="Verdana" charset="0"/>
                  <a:cs typeface="Arial" charset="0"/>
                </a:rPr>
                <a:t>die </a:t>
              </a:r>
              <a:r>
                <a:rPr lang="de-DE" sz="1500" dirty="0">
                  <a:solidFill>
                    <a:srgbClr val="005FA0"/>
                  </a:solidFill>
                  <a:latin typeface="Verdana" charset="0"/>
                  <a:cs typeface="Arial" charset="0"/>
                </a:rPr>
                <a:t>Mehrarbeit durch einen </a:t>
              </a:r>
              <a:r>
                <a:rPr lang="de-DE" sz="1500" dirty="0" err="1" smtClean="0">
                  <a:solidFill>
                    <a:srgbClr val="005FA0"/>
                  </a:solidFill>
                  <a:latin typeface="Verdana" charset="0"/>
                  <a:cs typeface="Arial" charset="0"/>
                </a:rPr>
                <a:t>engern</a:t>
              </a:r>
              <a:r>
                <a:rPr lang="de-DE" sz="1500" dirty="0" smtClean="0">
                  <a:solidFill>
                    <a:srgbClr val="005FA0"/>
                  </a:solidFill>
                  <a:latin typeface="Verdana" charset="0"/>
                  <a:cs typeface="Arial" charset="0"/>
                </a:rPr>
                <a:t> oder </a:t>
              </a:r>
              <a:br>
                <a:rPr lang="de-DE" sz="1500" dirty="0" smtClean="0">
                  <a:solidFill>
                    <a:srgbClr val="005FA0"/>
                  </a:solidFill>
                  <a:latin typeface="Verdana" charset="0"/>
                  <a:cs typeface="Arial" charset="0"/>
                </a:rPr>
              </a:br>
              <a:r>
                <a:rPr lang="de-DE" sz="1500" dirty="0" smtClean="0">
                  <a:solidFill>
                    <a:srgbClr val="005FA0"/>
                  </a:solidFill>
                  <a:latin typeface="Verdana" charset="0"/>
                  <a:cs typeface="Arial" charset="0"/>
                </a:rPr>
                <a:t>weitern </a:t>
              </a:r>
              <a:r>
                <a:rPr lang="de-DE" sz="1500" dirty="0">
                  <a:solidFill>
                    <a:srgbClr val="005FA0"/>
                  </a:solidFill>
                  <a:latin typeface="Verdana" charset="0"/>
                  <a:cs typeface="Arial" charset="0"/>
                </a:rPr>
                <a:t>Kreis von Bedürfnissen beschränkt ist, </a:t>
              </a:r>
              <a:r>
                <a:rPr lang="de-DE" sz="1500" dirty="0" smtClean="0">
                  <a:solidFill>
                    <a:srgbClr val="005FA0"/>
                  </a:solidFill>
                  <a:latin typeface="Verdana" charset="0"/>
                  <a:cs typeface="Arial" charset="0"/>
                </a:rPr>
                <a:t/>
              </a:r>
              <a:br>
                <a:rPr lang="de-DE" sz="1500" dirty="0" smtClean="0">
                  <a:solidFill>
                    <a:srgbClr val="005FA0"/>
                  </a:solidFill>
                  <a:latin typeface="Verdana" charset="0"/>
                  <a:cs typeface="Arial" charset="0"/>
                </a:rPr>
              </a:br>
              <a:r>
                <a:rPr lang="de-DE" sz="1500" dirty="0" smtClean="0">
                  <a:solidFill>
                    <a:srgbClr val="005FA0"/>
                  </a:solidFill>
                  <a:latin typeface="Verdana" charset="0"/>
                  <a:cs typeface="Arial" charset="0"/>
                </a:rPr>
                <a:t>aber kein </a:t>
              </a:r>
              <a:r>
                <a:rPr lang="de-DE" sz="1500" dirty="0">
                  <a:solidFill>
                    <a:srgbClr val="005FA0"/>
                  </a:solidFill>
                  <a:latin typeface="Verdana" charset="0"/>
                  <a:cs typeface="Arial" charset="0"/>
                </a:rPr>
                <a:t>schrankenloses Bedürfnis nach </a:t>
              </a:r>
              <a:r>
                <a:rPr lang="de-DE" sz="1500" dirty="0" smtClean="0">
                  <a:solidFill>
                    <a:srgbClr val="005FA0"/>
                  </a:solidFill>
                  <a:latin typeface="Verdana" charset="0"/>
                  <a:cs typeface="Arial" charset="0"/>
                </a:rPr>
                <a:t/>
              </a:r>
              <a:br>
                <a:rPr lang="de-DE" sz="1500" dirty="0" smtClean="0">
                  <a:solidFill>
                    <a:srgbClr val="005FA0"/>
                  </a:solidFill>
                  <a:latin typeface="Verdana" charset="0"/>
                  <a:cs typeface="Arial" charset="0"/>
                </a:rPr>
              </a:br>
              <a:r>
                <a:rPr lang="de-DE" sz="1500" dirty="0" smtClean="0">
                  <a:solidFill>
                    <a:srgbClr val="005FA0"/>
                  </a:solidFill>
                  <a:latin typeface="Verdana" charset="0"/>
                  <a:cs typeface="Arial" charset="0"/>
                </a:rPr>
                <a:t>Mehrarbeit </a:t>
              </a:r>
              <a:r>
                <a:rPr lang="de-DE" sz="1500" dirty="0">
                  <a:solidFill>
                    <a:srgbClr val="005FA0"/>
                  </a:solidFill>
                  <a:latin typeface="Verdana" charset="0"/>
                  <a:cs typeface="Arial" charset="0"/>
                </a:rPr>
                <a:t>aus dem Charakter der </a:t>
              </a:r>
              <a:r>
                <a:rPr lang="de-DE" sz="1500" dirty="0" smtClean="0">
                  <a:solidFill>
                    <a:srgbClr val="005FA0"/>
                  </a:solidFill>
                  <a:latin typeface="Verdana" charset="0"/>
                  <a:cs typeface="Arial" charset="0"/>
                </a:rPr>
                <a:t/>
              </a:r>
              <a:br>
                <a:rPr lang="de-DE" sz="1500" dirty="0" smtClean="0">
                  <a:solidFill>
                    <a:srgbClr val="005FA0"/>
                  </a:solidFill>
                  <a:latin typeface="Verdana" charset="0"/>
                  <a:cs typeface="Arial" charset="0"/>
                </a:rPr>
              </a:br>
              <a:r>
                <a:rPr lang="de-DE" sz="1500" dirty="0" smtClean="0">
                  <a:solidFill>
                    <a:srgbClr val="005FA0"/>
                  </a:solidFill>
                  <a:latin typeface="Verdana" charset="0"/>
                  <a:cs typeface="Arial" charset="0"/>
                </a:rPr>
                <a:t>Produktion selbst </a:t>
              </a:r>
              <a:r>
                <a:rPr lang="de-DE" sz="1500" dirty="0">
                  <a:solidFill>
                    <a:srgbClr val="005FA0"/>
                  </a:solidFill>
                  <a:latin typeface="Verdana" charset="0"/>
                  <a:cs typeface="Arial" charset="0"/>
                </a:rPr>
                <a:t>entspringt. </a:t>
              </a:r>
            </a:p>
            <a:p>
              <a:pPr algn="ctr" defTabSz="404813">
                <a:lnSpc>
                  <a:spcPts val="1900"/>
                </a:lnSpc>
                <a:tabLst>
                  <a:tab pos="0" algn="l"/>
                  <a:tab pos="404813" algn="l"/>
                  <a:tab pos="811213" algn="l"/>
                  <a:tab pos="1217613" algn="l"/>
                  <a:tab pos="1624013" algn="l"/>
                  <a:tab pos="2030413" algn="l"/>
                  <a:tab pos="2435225" algn="l"/>
                  <a:tab pos="2841625" algn="l"/>
                  <a:tab pos="3248025" algn="l"/>
                  <a:tab pos="3654425" algn="l"/>
                  <a:tab pos="4060825" algn="l"/>
                  <a:tab pos="4467225" algn="l"/>
                  <a:tab pos="4873625" algn="l"/>
                  <a:tab pos="5280025" algn="l"/>
                  <a:tab pos="5686425" algn="l"/>
                  <a:tab pos="6092825" algn="l"/>
                  <a:tab pos="6499225" algn="l"/>
                  <a:tab pos="6905625" algn="l"/>
                  <a:tab pos="7312025" algn="l"/>
                  <a:tab pos="7718425" algn="l"/>
                  <a:tab pos="8124825" algn="l"/>
                </a:tabLst>
              </a:pPr>
              <a:r>
                <a:rPr lang="de-DE" sz="1400" dirty="0">
                  <a:solidFill>
                    <a:srgbClr val="005FA0"/>
                  </a:solidFill>
                  <a:latin typeface="Verdana" charset="0"/>
                  <a:cs typeface="Arial" charset="0"/>
                </a:rPr>
                <a:t>(MEW 23: 250)</a:t>
              </a:r>
            </a:p>
          </p:txBody>
        </p:sp>
      </p:grpSp>
      <p:grpSp>
        <p:nvGrpSpPr>
          <p:cNvPr id="83" name="Gruppierung 82"/>
          <p:cNvGrpSpPr/>
          <p:nvPr/>
        </p:nvGrpSpPr>
        <p:grpSpPr>
          <a:xfrm>
            <a:off x="401636" y="3538794"/>
            <a:ext cx="3967163" cy="2505942"/>
            <a:chOff x="4891111" y="3538794"/>
            <a:chExt cx="4089115" cy="2505942"/>
          </a:xfrm>
        </p:grpSpPr>
        <p:sp>
          <p:nvSpPr>
            <p:cNvPr id="101" name="Ovale Legende 100"/>
            <p:cNvSpPr/>
            <p:nvPr/>
          </p:nvSpPr>
          <p:spPr>
            <a:xfrm>
              <a:off x="4943476" y="3538794"/>
              <a:ext cx="3958207" cy="2505942"/>
            </a:xfrm>
            <a:prstGeom prst="wedgeEllipseCallout">
              <a:avLst>
                <a:gd name="adj1" fmla="val 33626"/>
                <a:gd name="adj2" fmla="val 48963"/>
              </a:avLst>
            </a:prstGeom>
            <a:solidFill>
              <a:schemeClr val="bg1"/>
            </a:solidFill>
            <a:ln w="19050" cmpd="sng">
              <a:solidFill>
                <a:srgbClr val="E7844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0208" tIns="50104" rIns="100208" bIns="50104" rtlCol="0" anchor="ctr"/>
            <a:lstStyle/>
            <a:p>
              <a:pPr algn="ctr">
                <a:lnSpc>
                  <a:spcPts val="2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endParaRPr lang="de-DE" sz="1400" dirty="0">
                <a:solidFill>
                  <a:srgbClr val="780224"/>
                </a:solidFill>
                <a:latin typeface="Verdana"/>
              </a:endParaRPr>
            </a:p>
          </p:txBody>
        </p:sp>
        <p:sp>
          <p:nvSpPr>
            <p:cNvPr id="102" name="Rechteck 101"/>
            <p:cNvSpPr/>
            <p:nvPr/>
          </p:nvSpPr>
          <p:spPr>
            <a:xfrm>
              <a:off x="4891111" y="3766760"/>
              <a:ext cx="4089115" cy="208561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de-DE" sz="1500" dirty="0">
                  <a:solidFill>
                    <a:srgbClr val="005FA0"/>
                  </a:solidFill>
                  <a:latin typeface="Verdana" charset="0"/>
                  <a:cs typeface="Arial" charset="0"/>
                </a:rPr>
                <a:t>Die kapitalistische </a:t>
              </a:r>
              <a:br>
                <a:rPr lang="de-DE" sz="1500" dirty="0">
                  <a:solidFill>
                    <a:srgbClr val="005FA0"/>
                  </a:solidFill>
                  <a:latin typeface="Verdana" charset="0"/>
                  <a:cs typeface="Arial" charset="0"/>
                </a:rPr>
              </a:br>
              <a:r>
                <a:rPr lang="de-DE" sz="1500" dirty="0">
                  <a:solidFill>
                    <a:srgbClr val="005FA0"/>
                  </a:solidFill>
                  <a:latin typeface="Verdana" charset="0"/>
                  <a:cs typeface="Arial" charset="0"/>
                </a:rPr>
                <a:t>Produktion entwickelt </a:t>
              </a:r>
              <a:r>
                <a:rPr lang="de-DE" sz="1500" dirty="0" smtClean="0">
                  <a:solidFill>
                    <a:srgbClr val="005FA0"/>
                  </a:solidFill>
                  <a:latin typeface="Verdana" charset="0"/>
                  <a:cs typeface="Arial" charset="0"/>
                </a:rPr>
                <a:t>daher </a:t>
              </a:r>
              <a:br>
                <a:rPr lang="de-DE" sz="1500" dirty="0" smtClean="0">
                  <a:solidFill>
                    <a:srgbClr val="005FA0"/>
                  </a:solidFill>
                  <a:latin typeface="Verdana" charset="0"/>
                  <a:cs typeface="Arial" charset="0"/>
                </a:rPr>
              </a:br>
              <a:r>
                <a:rPr lang="de-DE" sz="1500" dirty="0" smtClean="0">
                  <a:solidFill>
                    <a:srgbClr val="005FA0"/>
                  </a:solidFill>
                  <a:latin typeface="Verdana" charset="0"/>
                  <a:cs typeface="Arial" charset="0"/>
                </a:rPr>
                <a:t>nur </a:t>
              </a:r>
              <a:r>
                <a:rPr lang="de-DE" sz="1500" dirty="0">
                  <a:solidFill>
                    <a:srgbClr val="005FA0"/>
                  </a:solidFill>
                  <a:latin typeface="Verdana" charset="0"/>
                  <a:cs typeface="Arial" charset="0"/>
                </a:rPr>
                <a:t>die Technik und Kombination </a:t>
              </a:r>
              <a:r>
                <a:rPr lang="de-DE" sz="1500" dirty="0" smtClean="0">
                  <a:solidFill>
                    <a:srgbClr val="005FA0"/>
                  </a:solidFill>
                  <a:latin typeface="Verdana" charset="0"/>
                  <a:cs typeface="Arial" charset="0"/>
                </a:rPr>
                <a:t/>
              </a:r>
              <a:br>
                <a:rPr lang="de-DE" sz="1500" dirty="0" smtClean="0">
                  <a:solidFill>
                    <a:srgbClr val="005FA0"/>
                  </a:solidFill>
                  <a:latin typeface="Verdana" charset="0"/>
                  <a:cs typeface="Arial" charset="0"/>
                </a:rPr>
              </a:br>
              <a:r>
                <a:rPr lang="de-DE" sz="1500" dirty="0" smtClean="0">
                  <a:solidFill>
                    <a:srgbClr val="005FA0"/>
                  </a:solidFill>
                  <a:latin typeface="Verdana" charset="0"/>
                  <a:cs typeface="Arial" charset="0"/>
                </a:rPr>
                <a:t>des gesellschaftlichen Produktions-</a:t>
              </a:r>
            </a:p>
            <a:p>
              <a:pPr algn="ctr">
                <a:lnSpc>
                  <a:spcPts val="1800"/>
                </a:lnSpc>
              </a:pPr>
              <a:r>
                <a:rPr lang="de-DE" sz="1500" dirty="0" err="1" smtClean="0">
                  <a:solidFill>
                    <a:srgbClr val="005FA0"/>
                  </a:solidFill>
                  <a:latin typeface="Verdana" charset="0"/>
                  <a:cs typeface="Arial" charset="0"/>
                </a:rPr>
                <a:t>prozesses</a:t>
              </a:r>
              <a:r>
                <a:rPr lang="de-DE" sz="1500" dirty="0" smtClean="0">
                  <a:solidFill>
                    <a:srgbClr val="005FA0"/>
                  </a:solidFill>
                  <a:latin typeface="Verdana" charset="0"/>
                  <a:cs typeface="Arial" charset="0"/>
                </a:rPr>
                <a:t>, indem sie </a:t>
              </a:r>
              <a:r>
                <a:rPr lang="de-DE" sz="1500" dirty="0">
                  <a:solidFill>
                    <a:srgbClr val="005FA0"/>
                  </a:solidFill>
                  <a:latin typeface="Verdana" charset="0"/>
                  <a:cs typeface="Arial" charset="0"/>
                </a:rPr>
                <a:t>zugleich </a:t>
              </a:r>
              <a:r>
                <a:rPr lang="de-DE" sz="1500" dirty="0" smtClean="0">
                  <a:solidFill>
                    <a:srgbClr val="005FA0"/>
                  </a:solidFill>
                  <a:latin typeface="Verdana" charset="0"/>
                  <a:cs typeface="Arial" charset="0"/>
                </a:rPr>
                <a:t/>
              </a:r>
              <a:br>
                <a:rPr lang="de-DE" sz="1500" dirty="0" smtClean="0">
                  <a:solidFill>
                    <a:srgbClr val="005FA0"/>
                  </a:solidFill>
                  <a:latin typeface="Verdana" charset="0"/>
                  <a:cs typeface="Arial" charset="0"/>
                </a:rPr>
              </a:br>
              <a:r>
                <a:rPr lang="de-DE" sz="1500" dirty="0" smtClean="0">
                  <a:solidFill>
                    <a:srgbClr val="005FA0"/>
                  </a:solidFill>
                  <a:latin typeface="Verdana" charset="0"/>
                  <a:cs typeface="Arial" charset="0"/>
                </a:rPr>
                <a:t>die </a:t>
              </a:r>
              <a:r>
                <a:rPr lang="de-DE" sz="1500" dirty="0">
                  <a:solidFill>
                    <a:srgbClr val="E78444"/>
                  </a:solidFill>
                  <a:latin typeface="Verdana" charset="0"/>
                  <a:cs typeface="Arial" charset="0"/>
                </a:rPr>
                <a:t>Springquellen </a:t>
              </a:r>
              <a:r>
                <a:rPr lang="de-DE" sz="1500" dirty="0" smtClean="0">
                  <a:solidFill>
                    <a:srgbClr val="E78444"/>
                  </a:solidFill>
                  <a:latin typeface="Verdana" charset="0"/>
                  <a:cs typeface="Arial" charset="0"/>
                </a:rPr>
                <a:t>alles Reichtums </a:t>
              </a:r>
              <a:br>
                <a:rPr lang="de-DE" sz="1500" dirty="0" smtClean="0">
                  <a:solidFill>
                    <a:srgbClr val="E78444"/>
                  </a:solidFill>
                  <a:latin typeface="Verdana" charset="0"/>
                  <a:cs typeface="Arial" charset="0"/>
                </a:rPr>
              </a:br>
              <a:r>
                <a:rPr lang="de-DE" sz="1500" dirty="0" smtClean="0">
                  <a:solidFill>
                    <a:srgbClr val="E78444"/>
                  </a:solidFill>
                  <a:latin typeface="Verdana" charset="0"/>
                  <a:cs typeface="Arial" charset="0"/>
                </a:rPr>
                <a:t>untergräbt</a:t>
              </a:r>
              <a:r>
                <a:rPr lang="de-DE" sz="1500" dirty="0">
                  <a:solidFill>
                    <a:srgbClr val="005FA0"/>
                  </a:solidFill>
                  <a:latin typeface="Verdana" charset="0"/>
                  <a:cs typeface="Arial" charset="0"/>
                </a:rPr>
                <a:t>: </a:t>
              </a:r>
              <a:r>
                <a:rPr lang="de-DE" sz="1500" dirty="0" smtClean="0">
                  <a:solidFill>
                    <a:srgbClr val="005FA0"/>
                  </a:solidFill>
                  <a:latin typeface="Verdana" charset="0"/>
                  <a:cs typeface="Arial" charset="0"/>
                </a:rPr>
                <a:t>die Erde </a:t>
              </a:r>
              <a:r>
                <a:rPr lang="de-DE" sz="1500" dirty="0">
                  <a:solidFill>
                    <a:srgbClr val="005FA0"/>
                  </a:solidFill>
                  <a:latin typeface="Verdana" charset="0"/>
                  <a:cs typeface="Arial" charset="0"/>
                </a:rPr>
                <a:t>und </a:t>
              </a:r>
              <a:r>
                <a:rPr lang="de-DE" sz="1500" dirty="0" smtClean="0">
                  <a:solidFill>
                    <a:srgbClr val="005FA0"/>
                  </a:solidFill>
                  <a:latin typeface="Verdana" charset="0"/>
                  <a:cs typeface="Arial" charset="0"/>
                </a:rPr>
                <a:t/>
              </a:r>
              <a:br>
                <a:rPr lang="de-DE" sz="1500" dirty="0" smtClean="0">
                  <a:solidFill>
                    <a:srgbClr val="005FA0"/>
                  </a:solidFill>
                  <a:latin typeface="Verdana" charset="0"/>
                  <a:cs typeface="Arial" charset="0"/>
                </a:rPr>
              </a:br>
              <a:r>
                <a:rPr lang="de-DE" sz="1500" dirty="0" smtClean="0">
                  <a:solidFill>
                    <a:srgbClr val="005FA0"/>
                  </a:solidFill>
                  <a:latin typeface="Verdana" charset="0"/>
                  <a:cs typeface="Arial" charset="0"/>
                </a:rPr>
                <a:t>den Arbeiter</a:t>
              </a:r>
              <a:r>
                <a:rPr lang="de-DE" sz="1500" dirty="0">
                  <a:solidFill>
                    <a:srgbClr val="005FA0"/>
                  </a:solidFill>
                  <a:latin typeface="Verdana" charset="0"/>
                  <a:cs typeface="Arial" charset="0"/>
                </a:rPr>
                <a:t>. </a:t>
              </a:r>
            </a:p>
            <a:p>
              <a:pPr algn="ctr">
                <a:lnSpc>
                  <a:spcPts val="1900"/>
                </a:lnSpc>
              </a:pPr>
              <a:r>
                <a:rPr lang="de-DE" sz="1400" dirty="0">
                  <a:solidFill>
                    <a:srgbClr val="005FA0"/>
                  </a:solidFill>
                  <a:latin typeface="Verdana" charset="0"/>
                  <a:cs typeface="Arial" charset="0"/>
                </a:rPr>
                <a:t>(MEW 23: 529 f.)</a:t>
              </a:r>
            </a:p>
          </p:txBody>
        </p:sp>
      </p:grpSp>
      <p:sp>
        <p:nvSpPr>
          <p:cNvPr id="44" name="Textfeld 43"/>
          <p:cNvSpPr txBox="1">
            <a:spLocks noChangeArrowheads="1"/>
          </p:cNvSpPr>
          <p:nvPr/>
        </p:nvSpPr>
        <p:spPr bwMode="auto">
          <a:xfrm>
            <a:off x="452438" y="1667762"/>
            <a:ext cx="898789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eaLnBrk="0" hangingPunct="0"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eaLnBrk="0" hangingPunct="0"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eaLnBrk="0" hangingPunct="0"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lnSpc>
                <a:spcPts val="2000"/>
              </a:lnSpc>
              <a:spcBef>
                <a:spcPts val="1450"/>
              </a:spcBef>
            </a:pPr>
            <a:r>
              <a:rPr lang="de-DE" sz="1700" dirty="0">
                <a:solidFill>
                  <a:srgbClr val="005FA0"/>
                </a:solidFill>
                <a:latin typeface="Verdana" charset="0"/>
                <a:cs typeface="Arial" charset="0"/>
              </a:rPr>
              <a:t>Zweck allen kapitalistisch organisierten Strebens ist und bleibt: </a:t>
            </a:r>
            <a:r>
              <a:rPr lang="de-DE" sz="1700" dirty="0" smtClean="0">
                <a:solidFill>
                  <a:srgbClr val="005FA0"/>
                </a:solidFill>
                <a:latin typeface="Verdana" charset="0"/>
                <a:cs typeface="Arial" charset="0"/>
              </a:rPr>
              <a:t/>
            </a:r>
            <a:br>
              <a:rPr lang="de-DE" sz="1700" dirty="0" smtClean="0">
                <a:solidFill>
                  <a:srgbClr val="005FA0"/>
                </a:solidFill>
                <a:latin typeface="Verdana" charset="0"/>
                <a:cs typeface="Arial" charset="0"/>
              </a:rPr>
            </a:br>
            <a:r>
              <a:rPr lang="de-DE" sz="1700" dirty="0" smtClean="0">
                <a:solidFill>
                  <a:srgbClr val="005FA0"/>
                </a:solidFill>
                <a:latin typeface="Verdana" charset="0"/>
                <a:cs typeface="Arial" charset="0"/>
              </a:rPr>
              <a:t>Verwertung </a:t>
            </a:r>
            <a:r>
              <a:rPr lang="de-DE" sz="1700" dirty="0">
                <a:solidFill>
                  <a:srgbClr val="005FA0"/>
                </a:solidFill>
                <a:latin typeface="Verdana" charset="0"/>
                <a:cs typeface="Arial" charset="0"/>
              </a:rPr>
              <a:t>des eingesetzten Kapitals, Produktion von Mehrwert.</a:t>
            </a:r>
          </a:p>
        </p:txBody>
      </p:sp>
      <p:sp>
        <p:nvSpPr>
          <p:cNvPr id="45" name="Textfeld 44"/>
          <p:cNvSpPr txBox="1">
            <a:spLocks noChangeArrowheads="1"/>
          </p:cNvSpPr>
          <p:nvPr/>
        </p:nvSpPr>
        <p:spPr bwMode="auto">
          <a:xfrm>
            <a:off x="452438" y="2370982"/>
            <a:ext cx="898789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eaLnBrk="0" hangingPunct="0"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eaLnBrk="0" hangingPunct="0"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eaLnBrk="0" hangingPunct="0"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lnSpc>
                <a:spcPts val="2000"/>
              </a:lnSpc>
              <a:spcBef>
                <a:spcPts val="1450"/>
              </a:spcBef>
            </a:pPr>
            <a:r>
              <a:rPr lang="de-DE" sz="1700" dirty="0">
                <a:solidFill>
                  <a:srgbClr val="005FA0"/>
                </a:solidFill>
                <a:latin typeface="Verdana" charset="0"/>
                <a:cs typeface="Arial" charset="0"/>
              </a:rPr>
              <a:t>Das ist eine </a:t>
            </a:r>
            <a:r>
              <a:rPr lang="de-DE" sz="1700" dirty="0" smtClean="0">
                <a:solidFill>
                  <a:srgbClr val="005FA0"/>
                </a:solidFill>
                <a:latin typeface="Verdana" charset="0"/>
                <a:cs typeface="Arial" charset="0"/>
              </a:rPr>
              <a:t>«bornierte Grundlage», </a:t>
            </a:r>
            <a:r>
              <a:rPr lang="de-DE" sz="1700" dirty="0">
                <a:solidFill>
                  <a:srgbClr val="005FA0"/>
                </a:solidFill>
                <a:latin typeface="Verdana" charset="0"/>
                <a:cs typeface="Arial" charset="0"/>
              </a:rPr>
              <a:t>sagt Marx (MEW 42: 602).</a:t>
            </a:r>
          </a:p>
        </p:txBody>
      </p:sp>
      <p:sp>
        <p:nvSpPr>
          <p:cNvPr id="46" name="Textfeld 45"/>
          <p:cNvSpPr txBox="1">
            <a:spLocks noChangeArrowheads="1"/>
          </p:cNvSpPr>
          <p:nvPr/>
        </p:nvSpPr>
        <p:spPr bwMode="auto">
          <a:xfrm>
            <a:off x="452438" y="2812592"/>
            <a:ext cx="898789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eaLnBrk="0" hangingPunct="0"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eaLnBrk="0" hangingPunct="0"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eaLnBrk="0" hangingPunct="0"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lnSpc>
                <a:spcPts val="2000"/>
              </a:lnSpc>
              <a:spcBef>
                <a:spcPts val="1450"/>
              </a:spcBef>
            </a:pPr>
            <a:r>
              <a:rPr lang="de-DE" sz="1700" dirty="0">
                <a:solidFill>
                  <a:srgbClr val="005FA0"/>
                </a:solidFill>
                <a:latin typeface="Verdana" charset="0"/>
                <a:cs typeface="Arial" charset="0"/>
              </a:rPr>
              <a:t>Damit unterscheidet sich der Kapitalismus von vorhergehenden Gesellschaften, </a:t>
            </a:r>
            <a:r>
              <a:rPr lang="de-DE" sz="1700" dirty="0" smtClean="0">
                <a:solidFill>
                  <a:srgbClr val="005FA0"/>
                </a:solidFill>
                <a:latin typeface="Verdana" charset="0"/>
                <a:cs typeface="Arial" charset="0"/>
              </a:rPr>
              <a:t/>
            </a:r>
            <a:br>
              <a:rPr lang="de-DE" sz="1700" dirty="0" smtClean="0">
                <a:solidFill>
                  <a:srgbClr val="005FA0"/>
                </a:solidFill>
                <a:latin typeface="Verdana" charset="0"/>
                <a:cs typeface="Arial" charset="0"/>
              </a:rPr>
            </a:br>
            <a:r>
              <a:rPr lang="de-DE" sz="1700" dirty="0" smtClean="0">
                <a:solidFill>
                  <a:srgbClr val="005FA0"/>
                </a:solidFill>
                <a:latin typeface="Verdana" charset="0"/>
                <a:cs typeface="Arial" charset="0"/>
              </a:rPr>
              <a:t>die </a:t>
            </a:r>
            <a:r>
              <a:rPr lang="de-DE" sz="1700" dirty="0">
                <a:solidFill>
                  <a:srgbClr val="005FA0"/>
                </a:solidFill>
                <a:latin typeface="Verdana" charset="0"/>
                <a:cs typeface="Arial" charset="0"/>
              </a:rPr>
              <a:t>auch auf Klassenherrschaft und Aneignung des Mehrprodukts beruhten. </a:t>
            </a:r>
          </a:p>
        </p:txBody>
      </p:sp>
    </p:spTree>
    <p:extLst>
      <p:ext uri="{BB962C8B-B14F-4D97-AF65-F5344CB8AC3E}">
        <p14:creationId xmlns:p14="http://schemas.microsoft.com/office/powerpoint/2010/main" val="4290687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452438" y="460375"/>
            <a:ext cx="8997950" cy="427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300"/>
              </a:lnSpc>
            </a:pPr>
            <a:r>
              <a:rPr lang="de-DE" sz="2900" b="1" dirty="0" smtClean="0">
                <a:solidFill>
                  <a:srgbClr val="005FA0"/>
                </a:solidFill>
                <a:latin typeface="Verdana"/>
                <a:cs typeface="Verdana"/>
              </a:rPr>
              <a:t>«Kritik der politischen Ökonomie»</a:t>
            </a:r>
            <a:endParaRPr lang="de-DE" sz="2900" dirty="0">
              <a:solidFill>
                <a:srgbClr val="005FA0"/>
              </a:solidFill>
              <a:latin typeface="Verdana"/>
              <a:cs typeface="Verdana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477838" y="1644650"/>
            <a:ext cx="8997950" cy="12853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450850">
              <a:lnSpc>
                <a:spcPts val="2500"/>
              </a:lnSpc>
              <a:spcBef>
                <a:spcPct val="60000"/>
              </a:spcBef>
            </a:pPr>
            <a:r>
              <a:rPr lang="de-DE" sz="2200" dirty="0">
                <a:solidFill>
                  <a:srgbClr val="005FA0"/>
                </a:solidFill>
                <a:latin typeface="Verdana" charset="0"/>
                <a:cs typeface="Arial" charset="0"/>
              </a:rPr>
              <a:t>«Kritik der politischen Ökonomie</a:t>
            </a:r>
            <a:r>
              <a:rPr lang="de-DE" altLang="ja-JP" sz="2200" dirty="0">
                <a:solidFill>
                  <a:srgbClr val="005FA0"/>
                </a:solidFill>
                <a:latin typeface="Verdana" charset="0"/>
                <a:cs typeface="Arial" charset="0"/>
              </a:rPr>
              <a:t>»</a:t>
            </a:r>
            <a:r>
              <a:rPr lang="de-DE" sz="2200" dirty="0">
                <a:solidFill>
                  <a:srgbClr val="005FA0"/>
                </a:solidFill>
                <a:latin typeface="Verdana" charset="0"/>
                <a:cs typeface="Arial" charset="0"/>
              </a:rPr>
              <a:t> ist der Untertitel des </a:t>
            </a:r>
            <a:r>
              <a:rPr lang="de-DE" sz="2200" dirty="0" smtClean="0">
                <a:solidFill>
                  <a:srgbClr val="005FA0"/>
                </a:solidFill>
                <a:latin typeface="Verdana" charset="0"/>
                <a:cs typeface="Arial" charset="0"/>
              </a:rPr>
              <a:t/>
            </a:r>
            <a:br>
              <a:rPr lang="de-DE" sz="2200" dirty="0" smtClean="0">
                <a:solidFill>
                  <a:srgbClr val="005FA0"/>
                </a:solidFill>
                <a:latin typeface="Verdana" charset="0"/>
                <a:cs typeface="Arial" charset="0"/>
              </a:rPr>
            </a:br>
            <a:r>
              <a:rPr lang="de-DE" sz="2200" i="1" dirty="0" smtClean="0">
                <a:solidFill>
                  <a:srgbClr val="005FA0"/>
                </a:solidFill>
                <a:latin typeface="Verdana" charset="0"/>
                <a:cs typeface="Arial" charset="0"/>
              </a:rPr>
              <a:t>Kapital</a:t>
            </a:r>
            <a:r>
              <a:rPr lang="de-DE" sz="2200" i="1" dirty="0">
                <a:solidFill>
                  <a:srgbClr val="005FA0"/>
                </a:solidFill>
                <a:latin typeface="Verdana" charset="0"/>
                <a:cs typeface="Arial" charset="0"/>
              </a:rPr>
              <a:t>.</a:t>
            </a:r>
            <a:r>
              <a:rPr lang="de-DE" sz="2200" dirty="0">
                <a:solidFill>
                  <a:srgbClr val="005FA0"/>
                </a:solidFill>
                <a:latin typeface="Verdana" charset="0"/>
                <a:cs typeface="Arial" charset="0"/>
              </a:rPr>
              <a:t> Politische Ökonomie = damalige Bezeichnung für </a:t>
            </a:r>
            <a:r>
              <a:rPr lang="de-DE" sz="2200" dirty="0" smtClean="0">
                <a:solidFill>
                  <a:srgbClr val="005FA0"/>
                </a:solidFill>
                <a:latin typeface="Verdana" charset="0"/>
                <a:cs typeface="Arial" charset="0"/>
              </a:rPr>
              <a:t>Nationalökonomie</a:t>
            </a:r>
            <a:r>
              <a:rPr lang="de-DE" sz="2200" dirty="0">
                <a:solidFill>
                  <a:srgbClr val="005FA0"/>
                </a:solidFill>
                <a:latin typeface="Verdana" charset="0"/>
                <a:cs typeface="Arial" charset="0"/>
              </a:rPr>
              <a:t>, später wird daraus das </a:t>
            </a:r>
            <a:r>
              <a:rPr lang="de-DE" sz="2200" dirty="0" smtClean="0">
                <a:solidFill>
                  <a:srgbClr val="005FA0"/>
                </a:solidFill>
                <a:latin typeface="Verdana" charset="0"/>
                <a:cs typeface="Arial" charset="0"/>
              </a:rPr>
              <a:t>Lehrfach Volkswirtschaftslehre</a:t>
            </a:r>
            <a:r>
              <a:rPr lang="de-DE" sz="2200" dirty="0">
                <a:solidFill>
                  <a:srgbClr val="005FA0"/>
                </a:solidFill>
                <a:latin typeface="Verdana" charset="0"/>
                <a:cs typeface="Arial" charset="0"/>
              </a:rPr>
              <a:t>.</a:t>
            </a:r>
          </a:p>
        </p:txBody>
      </p:sp>
      <p:sp>
        <p:nvSpPr>
          <p:cNvPr id="7" name="Rechteck 6"/>
          <p:cNvSpPr/>
          <p:nvPr/>
        </p:nvSpPr>
        <p:spPr>
          <a:xfrm>
            <a:off x="477838" y="3290045"/>
            <a:ext cx="5660495" cy="12853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2500"/>
              </a:lnSpc>
              <a:spcBef>
                <a:spcPct val="60000"/>
              </a:spcBef>
            </a:pPr>
            <a:r>
              <a:rPr lang="de-DE" sz="2200" dirty="0">
                <a:solidFill>
                  <a:srgbClr val="005FA0"/>
                </a:solidFill>
                <a:latin typeface="Verdana" charset="0"/>
              </a:rPr>
              <a:t>Marx kritisiert die Grundlagen </a:t>
            </a:r>
            <a:r>
              <a:rPr lang="de-DE" sz="2200" dirty="0" smtClean="0">
                <a:solidFill>
                  <a:srgbClr val="005FA0"/>
                </a:solidFill>
                <a:latin typeface="Verdana" charset="0"/>
              </a:rPr>
              <a:t/>
            </a:r>
            <a:br>
              <a:rPr lang="de-DE" sz="2200" dirty="0" smtClean="0">
                <a:solidFill>
                  <a:srgbClr val="005FA0"/>
                </a:solidFill>
                <a:latin typeface="Verdana" charset="0"/>
              </a:rPr>
            </a:br>
            <a:r>
              <a:rPr lang="de-DE" sz="2200" dirty="0" smtClean="0">
                <a:solidFill>
                  <a:srgbClr val="005FA0"/>
                </a:solidFill>
                <a:latin typeface="Verdana" charset="0"/>
              </a:rPr>
              <a:t>der </a:t>
            </a:r>
            <a:r>
              <a:rPr lang="de-DE" sz="2200" dirty="0">
                <a:solidFill>
                  <a:srgbClr val="005FA0"/>
                </a:solidFill>
                <a:latin typeface="Verdana" charset="0"/>
              </a:rPr>
              <a:t>politischen Ökonomie, nicht </a:t>
            </a:r>
            <a:r>
              <a:rPr lang="de-DE" sz="2200" dirty="0" smtClean="0">
                <a:solidFill>
                  <a:srgbClr val="005FA0"/>
                </a:solidFill>
                <a:latin typeface="Verdana" charset="0"/>
              </a:rPr>
              <a:t/>
            </a:r>
            <a:br>
              <a:rPr lang="de-DE" sz="2200" dirty="0" smtClean="0">
                <a:solidFill>
                  <a:srgbClr val="005FA0"/>
                </a:solidFill>
                <a:latin typeface="Verdana" charset="0"/>
              </a:rPr>
            </a:br>
            <a:r>
              <a:rPr lang="de-DE" sz="2200" dirty="0" smtClean="0">
                <a:solidFill>
                  <a:srgbClr val="005FA0"/>
                </a:solidFill>
                <a:latin typeface="Verdana" charset="0"/>
              </a:rPr>
              <a:t>nur </a:t>
            </a:r>
            <a:r>
              <a:rPr lang="de-DE" sz="2200" dirty="0">
                <a:solidFill>
                  <a:srgbClr val="005FA0"/>
                </a:solidFill>
                <a:latin typeface="Verdana" charset="0"/>
              </a:rPr>
              <a:t>einzelne ihrer Theorien, </a:t>
            </a:r>
            <a:r>
              <a:rPr lang="de-DE" sz="2200" dirty="0" smtClean="0">
                <a:solidFill>
                  <a:srgbClr val="005FA0"/>
                </a:solidFill>
                <a:latin typeface="Verdana" charset="0"/>
              </a:rPr>
              <a:t/>
            </a:r>
            <a:br>
              <a:rPr lang="de-DE" sz="2200" dirty="0" smtClean="0">
                <a:solidFill>
                  <a:srgbClr val="005FA0"/>
                </a:solidFill>
                <a:latin typeface="Verdana" charset="0"/>
              </a:rPr>
            </a:br>
            <a:r>
              <a:rPr lang="de-DE" sz="2200" dirty="0" smtClean="0">
                <a:solidFill>
                  <a:srgbClr val="005FA0"/>
                </a:solidFill>
                <a:latin typeface="Verdana" charset="0"/>
              </a:rPr>
              <a:t>Hypothesen </a:t>
            </a:r>
            <a:r>
              <a:rPr lang="de-DE" sz="2200" dirty="0">
                <a:solidFill>
                  <a:srgbClr val="005FA0"/>
                </a:solidFill>
                <a:latin typeface="Verdana" charset="0"/>
              </a:rPr>
              <a:t>oder Ergebnisse. </a:t>
            </a:r>
          </a:p>
        </p:txBody>
      </p:sp>
      <p:sp>
        <p:nvSpPr>
          <p:cNvPr id="8" name="Rechteck 7"/>
          <p:cNvSpPr/>
          <p:nvPr/>
        </p:nvSpPr>
        <p:spPr>
          <a:xfrm>
            <a:off x="477838" y="4922807"/>
            <a:ext cx="7040562" cy="12853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2500"/>
              </a:lnSpc>
              <a:spcBef>
                <a:spcPct val="60000"/>
              </a:spcBef>
            </a:pPr>
            <a:r>
              <a:rPr lang="de-DE" sz="2200" dirty="0">
                <a:solidFill>
                  <a:srgbClr val="005FA0"/>
                </a:solidFill>
                <a:latin typeface="Verdana" charset="0"/>
              </a:rPr>
              <a:t>Die Kritik der politischen </a:t>
            </a:r>
            <a:r>
              <a:rPr lang="de-DE" sz="2200" dirty="0" smtClean="0">
                <a:solidFill>
                  <a:srgbClr val="005FA0"/>
                </a:solidFill>
                <a:latin typeface="Verdana" charset="0"/>
              </a:rPr>
              <a:t>Öko-</a:t>
            </a:r>
            <a:br>
              <a:rPr lang="de-DE" sz="2200" dirty="0" smtClean="0">
                <a:solidFill>
                  <a:srgbClr val="005FA0"/>
                </a:solidFill>
                <a:latin typeface="Verdana" charset="0"/>
              </a:rPr>
            </a:br>
            <a:r>
              <a:rPr lang="de-DE" sz="2200" dirty="0" err="1" smtClean="0">
                <a:solidFill>
                  <a:srgbClr val="005FA0"/>
                </a:solidFill>
                <a:latin typeface="Verdana" charset="0"/>
              </a:rPr>
              <a:t>nomie</a:t>
            </a:r>
            <a:r>
              <a:rPr lang="de-DE" sz="2200" dirty="0" smtClean="0">
                <a:solidFill>
                  <a:srgbClr val="005FA0"/>
                </a:solidFill>
                <a:latin typeface="Verdana" charset="0"/>
              </a:rPr>
              <a:t> ist </a:t>
            </a:r>
            <a:r>
              <a:rPr lang="de-DE" sz="2200" dirty="0">
                <a:solidFill>
                  <a:srgbClr val="005FA0"/>
                </a:solidFill>
                <a:latin typeface="Verdana" charset="0"/>
              </a:rPr>
              <a:t>zugleich eine </a:t>
            </a:r>
            <a:r>
              <a:rPr lang="de-DE" sz="2200" dirty="0" smtClean="0">
                <a:solidFill>
                  <a:srgbClr val="005FA0"/>
                </a:solidFill>
                <a:latin typeface="Verdana" charset="0"/>
              </a:rPr>
              <a:t>Kritik </a:t>
            </a:r>
            <a:r>
              <a:rPr lang="de-DE" sz="2200" dirty="0">
                <a:solidFill>
                  <a:srgbClr val="005FA0"/>
                </a:solidFill>
                <a:latin typeface="Verdana" charset="0"/>
              </a:rPr>
              <a:t>an </a:t>
            </a:r>
            <a:r>
              <a:rPr lang="de-DE" sz="2200" dirty="0" smtClean="0">
                <a:solidFill>
                  <a:srgbClr val="005FA0"/>
                </a:solidFill>
                <a:latin typeface="Verdana" charset="0"/>
              </a:rPr>
              <a:t/>
            </a:r>
            <a:br>
              <a:rPr lang="de-DE" sz="2200" dirty="0" smtClean="0">
                <a:solidFill>
                  <a:srgbClr val="005FA0"/>
                </a:solidFill>
                <a:latin typeface="Verdana" charset="0"/>
              </a:rPr>
            </a:br>
            <a:r>
              <a:rPr lang="de-DE" sz="2200" dirty="0" smtClean="0">
                <a:solidFill>
                  <a:srgbClr val="005FA0"/>
                </a:solidFill>
                <a:latin typeface="Verdana" charset="0"/>
              </a:rPr>
              <a:t>der bürgerlichen Gesellschaft </a:t>
            </a:r>
            <a:br>
              <a:rPr lang="de-DE" sz="2200" dirty="0" smtClean="0">
                <a:solidFill>
                  <a:srgbClr val="005FA0"/>
                </a:solidFill>
                <a:latin typeface="Verdana" charset="0"/>
              </a:rPr>
            </a:br>
            <a:r>
              <a:rPr lang="de-DE" sz="2200" dirty="0" smtClean="0">
                <a:solidFill>
                  <a:srgbClr val="005FA0"/>
                </a:solidFill>
                <a:latin typeface="Verdana" charset="0"/>
              </a:rPr>
              <a:t>und ihren Klassenverhältnissen.</a:t>
            </a:r>
            <a:endParaRPr lang="de-DE" sz="2200" dirty="0">
              <a:solidFill>
                <a:srgbClr val="005FA0"/>
              </a:solidFill>
              <a:latin typeface="Verdana" charset="0"/>
            </a:endParaRPr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088" y="3067385"/>
            <a:ext cx="3060699" cy="348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124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452438" y="460375"/>
            <a:ext cx="8997950" cy="427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300"/>
              </a:lnSpc>
            </a:pPr>
            <a:r>
              <a:rPr lang="de-DE" sz="2900" b="1" dirty="0" smtClean="0">
                <a:solidFill>
                  <a:srgbClr val="005FA0"/>
                </a:solidFill>
                <a:latin typeface="Verdana"/>
                <a:cs typeface="Verdana"/>
              </a:rPr>
              <a:t>Art der Analyse</a:t>
            </a:r>
            <a:endParaRPr lang="de-DE" sz="2500" b="1" dirty="0">
              <a:solidFill>
                <a:srgbClr val="005FA0"/>
              </a:solidFill>
              <a:latin typeface="Verdana"/>
              <a:cs typeface="Verdana"/>
            </a:endParaRPr>
          </a:p>
        </p:txBody>
      </p:sp>
      <p:grpSp>
        <p:nvGrpSpPr>
          <p:cNvPr id="19" name="Gruppierung 18"/>
          <p:cNvGrpSpPr/>
          <p:nvPr/>
        </p:nvGrpSpPr>
        <p:grpSpPr>
          <a:xfrm>
            <a:off x="567267" y="1214438"/>
            <a:ext cx="8475133" cy="3018570"/>
            <a:chOff x="567267" y="1214438"/>
            <a:chExt cx="8475133" cy="3018570"/>
          </a:xfrm>
        </p:grpSpPr>
        <p:pic>
          <p:nvPicPr>
            <p:cNvPr id="5" name="Bild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267" y="3264879"/>
              <a:ext cx="1089912" cy="931930"/>
            </a:xfrm>
            <a:prstGeom prst="rect">
              <a:avLst/>
            </a:prstGeom>
          </p:spPr>
        </p:pic>
        <p:sp>
          <p:nvSpPr>
            <p:cNvPr id="8" name="Ovale Legende 7"/>
            <p:cNvSpPr/>
            <p:nvPr/>
          </p:nvSpPr>
          <p:spPr>
            <a:xfrm>
              <a:off x="1927310" y="1214438"/>
              <a:ext cx="7115090" cy="3018570"/>
            </a:xfrm>
            <a:prstGeom prst="wedgeEllipseCallout">
              <a:avLst>
                <a:gd name="adj1" fmla="val -49537"/>
                <a:gd name="adj2" fmla="val 43130"/>
              </a:avLst>
            </a:prstGeom>
            <a:solidFill>
              <a:schemeClr val="bg1"/>
            </a:solidFill>
            <a:ln w="19050" cmpd="sng">
              <a:solidFill>
                <a:srgbClr val="E7844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0208" tIns="50104" rIns="100208" bIns="50104" rtlCol="0" anchor="ctr"/>
            <a:lstStyle/>
            <a:p>
              <a:pPr algn="ctr">
                <a:lnSpc>
                  <a:spcPts val="2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endParaRPr lang="de-DE" sz="1400" dirty="0">
                <a:solidFill>
                  <a:srgbClr val="780224"/>
                </a:solidFill>
                <a:latin typeface="Verdana"/>
              </a:endParaRPr>
            </a:p>
          </p:txBody>
        </p:sp>
        <p:sp>
          <p:nvSpPr>
            <p:cNvPr id="9" name="Rechteck 8"/>
            <p:cNvSpPr/>
            <p:nvPr/>
          </p:nvSpPr>
          <p:spPr>
            <a:xfrm>
              <a:off x="2313075" y="1480499"/>
              <a:ext cx="6291261" cy="253317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 defTabSz="784225">
                <a:lnSpc>
                  <a:spcPts val="2200"/>
                </a:lnSpc>
              </a:pPr>
              <a:r>
                <a:rPr lang="de-DE" dirty="0">
                  <a:solidFill>
                    <a:srgbClr val="005FA0"/>
                  </a:solidFill>
                  <a:latin typeface="Verdana" charset="0"/>
                  <a:cs typeface="Arial" charset="0"/>
                </a:rPr>
                <a:t>Zur Vermeidung möglicher</a:t>
              </a:r>
            </a:p>
            <a:p>
              <a:pPr algn="ctr" defTabSz="784225">
                <a:lnSpc>
                  <a:spcPts val="2200"/>
                </a:lnSpc>
              </a:pPr>
              <a:r>
                <a:rPr lang="de-DE" dirty="0">
                  <a:solidFill>
                    <a:srgbClr val="005FA0"/>
                  </a:solidFill>
                  <a:latin typeface="Verdana" charset="0"/>
                  <a:cs typeface="Arial" charset="0"/>
                </a:rPr>
                <a:t> </a:t>
              </a:r>
              <a:r>
                <a:rPr lang="de-DE" dirty="0" err="1">
                  <a:solidFill>
                    <a:srgbClr val="005FA0"/>
                  </a:solidFill>
                  <a:latin typeface="Verdana" charset="0"/>
                  <a:cs typeface="Arial" charset="0"/>
                </a:rPr>
                <a:t>Mißverständnisse</a:t>
              </a:r>
              <a:r>
                <a:rPr lang="de-DE" dirty="0">
                  <a:solidFill>
                    <a:srgbClr val="005FA0"/>
                  </a:solidFill>
                  <a:latin typeface="Verdana" charset="0"/>
                  <a:cs typeface="Arial" charset="0"/>
                </a:rPr>
                <a:t> ein Wort. Die Gestalten</a:t>
              </a:r>
            </a:p>
            <a:p>
              <a:pPr algn="ctr" defTabSz="784225">
                <a:lnSpc>
                  <a:spcPts val="2200"/>
                </a:lnSpc>
              </a:pPr>
              <a:r>
                <a:rPr lang="de-DE" dirty="0">
                  <a:solidFill>
                    <a:srgbClr val="005FA0"/>
                  </a:solidFill>
                  <a:latin typeface="Verdana" charset="0"/>
                  <a:cs typeface="Arial" charset="0"/>
                </a:rPr>
                <a:t>von Kapitalist und Grundeigentümer zeichne</a:t>
              </a:r>
            </a:p>
            <a:p>
              <a:pPr algn="ctr" defTabSz="784225">
                <a:lnSpc>
                  <a:spcPts val="2200"/>
                </a:lnSpc>
              </a:pPr>
              <a:r>
                <a:rPr lang="de-DE" dirty="0">
                  <a:solidFill>
                    <a:srgbClr val="005FA0"/>
                  </a:solidFill>
                  <a:latin typeface="Verdana" charset="0"/>
                  <a:cs typeface="Arial" charset="0"/>
                </a:rPr>
                <a:t>ich keineswegs in rosigem Licht. Aber es handelt sich hier um die Personen nur, soweit sie die </a:t>
              </a:r>
              <a:r>
                <a:rPr lang="de-DE" dirty="0">
                  <a:solidFill>
                    <a:srgbClr val="E78444"/>
                  </a:solidFill>
                  <a:latin typeface="Verdana" charset="0"/>
                  <a:cs typeface="Arial" charset="0"/>
                </a:rPr>
                <a:t>Personifikation ökonomischer Kategorien </a:t>
              </a:r>
              <a:r>
                <a:rPr lang="de-DE" dirty="0">
                  <a:solidFill>
                    <a:srgbClr val="005FA0"/>
                  </a:solidFill>
                  <a:latin typeface="Verdana" charset="0"/>
                  <a:cs typeface="Arial" charset="0"/>
                </a:rPr>
                <a:t>sind,</a:t>
              </a:r>
              <a:r>
                <a:rPr lang="de-DE" dirty="0">
                  <a:solidFill>
                    <a:srgbClr val="720323"/>
                  </a:solidFill>
                  <a:latin typeface="Verdana" charset="0"/>
                  <a:cs typeface="Arial" charset="0"/>
                </a:rPr>
                <a:t> </a:t>
              </a:r>
              <a:r>
                <a:rPr lang="de-DE" dirty="0">
                  <a:solidFill>
                    <a:srgbClr val="E78444"/>
                  </a:solidFill>
                  <a:latin typeface="Verdana" charset="0"/>
                  <a:cs typeface="Arial" charset="0"/>
                </a:rPr>
                <a:t>Träger </a:t>
              </a:r>
              <a:r>
                <a:rPr lang="de-DE" dirty="0">
                  <a:solidFill>
                    <a:srgbClr val="005FA0"/>
                  </a:solidFill>
                  <a:latin typeface="Verdana" charset="0"/>
                  <a:cs typeface="Arial" charset="0"/>
                </a:rPr>
                <a:t>von bestimmten </a:t>
              </a:r>
              <a:r>
                <a:rPr lang="de-DE" dirty="0">
                  <a:solidFill>
                    <a:srgbClr val="E78444"/>
                  </a:solidFill>
                  <a:latin typeface="Verdana" charset="0"/>
                  <a:cs typeface="Arial" charset="0"/>
                </a:rPr>
                <a:t>Klassenverhältnissen </a:t>
              </a:r>
              <a:r>
                <a:rPr lang="de-DE" dirty="0">
                  <a:solidFill>
                    <a:srgbClr val="720323"/>
                  </a:solidFill>
                  <a:latin typeface="Verdana" charset="0"/>
                  <a:cs typeface="Arial" charset="0"/>
                </a:rPr>
                <a:t/>
              </a:r>
              <a:br>
                <a:rPr lang="de-DE" dirty="0">
                  <a:solidFill>
                    <a:srgbClr val="720323"/>
                  </a:solidFill>
                  <a:latin typeface="Verdana" charset="0"/>
                  <a:cs typeface="Arial" charset="0"/>
                </a:rPr>
              </a:br>
              <a:r>
                <a:rPr lang="de-DE" dirty="0">
                  <a:solidFill>
                    <a:srgbClr val="005FA0"/>
                  </a:solidFill>
                  <a:latin typeface="Verdana" charset="0"/>
                  <a:cs typeface="Arial" charset="0"/>
                </a:rPr>
                <a:t>und</a:t>
              </a:r>
              <a:r>
                <a:rPr lang="de-DE" dirty="0">
                  <a:solidFill>
                    <a:srgbClr val="720323"/>
                  </a:solidFill>
                  <a:latin typeface="Verdana" charset="0"/>
                  <a:cs typeface="Arial" charset="0"/>
                </a:rPr>
                <a:t> </a:t>
              </a:r>
              <a:r>
                <a:rPr lang="de-DE" dirty="0">
                  <a:solidFill>
                    <a:srgbClr val="E78444"/>
                  </a:solidFill>
                  <a:latin typeface="Verdana" charset="0"/>
                  <a:cs typeface="Arial" charset="0"/>
                </a:rPr>
                <a:t>Interessen</a:t>
              </a:r>
              <a:r>
                <a:rPr lang="de-DE" dirty="0">
                  <a:solidFill>
                    <a:srgbClr val="005FA0"/>
                  </a:solidFill>
                  <a:latin typeface="Verdana" charset="0"/>
                  <a:cs typeface="Arial" charset="0"/>
                </a:rPr>
                <a:t>. </a:t>
              </a:r>
              <a:br>
                <a:rPr lang="de-DE" dirty="0">
                  <a:solidFill>
                    <a:srgbClr val="005FA0"/>
                  </a:solidFill>
                  <a:latin typeface="Verdana" charset="0"/>
                  <a:cs typeface="Arial" charset="0"/>
                </a:rPr>
              </a:br>
              <a:r>
                <a:rPr lang="de-DE" sz="1400" dirty="0">
                  <a:solidFill>
                    <a:srgbClr val="005FA0"/>
                  </a:solidFill>
                  <a:latin typeface="Verdana" charset="0"/>
                  <a:cs typeface="Arial" charset="0"/>
                </a:rPr>
                <a:t>(MEW 23: 16)</a:t>
              </a:r>
              <a:endParaRPr lang="it-IT" sz="1400" dirty="0">
                <a:solidFill>
                  <a:srgbClr val="005FA0"/>
                </a:solidFill>
                <a:latin typeface="Verdana" charset="0"/>
                <a:cs typeface="Arial" charset="0"/>
              </a:endParaRPr>
            </a:p>
          </p:txBody>
        </p:sp>
      </p:grpSp>
      <p:sp>
        <p:nvSpPr>
          <p:cNvPr id="2" name="Rechteck 1"/>
          <p:cNvSpPr/>
          <p:nvPr/>
        </p:nvSpPr>
        <p:spPr>
          <a:xfrm>
            <a:off x="444500" y="4502016"/>
            <a:ext cx="9108017" cy="2616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2000"/>
              </a:lnSpc>
              <a:buFont typeface="Arial" charset="0"/>
              <a:buNone/>
            </a:pPr>
            <a:r>
              <a:rPr lang="de-DE" sz="1700" dirty="0">
                <a:solidFill>
                  <a:srgbClr val="005FA0"/>
                </a:solidFill>
                <a:latin typeface="Verdana"/>
              </a:rPr>
              <a:t>Kapitalismusanalyse im </a:t>
            </a:r>
            <a:r>
              <a:rPr lang="de-DE" sz="1700" dirty="0" err="1" smtClean="0">
                <a:solidFill>
                  <a:srgbClr val="005FA0"/>
                </a:solidFill>
                <a:latin typeface="Verdana"/>
              </a:rPr>
              <a:t>Marxschen</a:t>
            </a: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> </a:t>
            </a:r>
            <a:r>
              <a:rPr lang="de-DE" sz="1700" dirty="0">
                <a:solidFill>
                  <a:srgbClr val="005FA0"/>
                </a:solidFill>
                <a:latin typeface="Verdana"/>
              </a:rPr>
              <a:t>Sinne heißt</a:t>
            </a: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>:</a:t>
            </a:r>
            <a:endParaRPr lang="de-DE" sz="1700" dirty="0">
              <a:solidFill>
                <a:srgbClr val="005FA0"/>
              </a:solidFill>
              <a:latin typeface="Verdana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452967" y="4871626"/>
            <a:ext cx="8975488" cy="5608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70000" indent="-268288" defTabSz="450850">
              <a:lnSpc>
                <a:spcPts val="2200"/>
              </a:lnSpc>
              <a:buClr>
                <a:srgbClr val="005FA0"/>
              </a:buClr>
              <a:buSzPct val="110000"/>
              <a:buFont typeface="Wingdings" charset="0"/>
              <a:buChar char=""/>
            </a:pPr>
            <a:r>
              <a:rPr lang="de-DE" sz="1700" dirty="0">
                <a:solidFill>
                  <a:srgbClr val="005FA0"/>
                </a:solidFill>
                <a:latin typeface="Verdana"/>
              </a:rPr>
              <a:t> </a:t>
            </a:r>
            <a:r>
              <a:rPr lang="de-DE" sz="1700" dirty="0" smtClean="0">
                <a:solidFill>
                  <a:srgbClr val="005FA0"/>
                </a:solidFill>
                <a:latin typeface="Verdana" charset="0"/>
                <a:cs typeface="Arial" charset="0"/>
              </a:rPr>
              <a:t>zunächst </a:t>
            </a:r>
            <a:r>
              <a:rPr lang="de-DE" sz="1700" dirty="0">
                <a:solidFill>
                  <a:srgbClr val="005FA0"/>
                </a:solidFill>
                <a:latin typeface="Verdana" charset="0"/>
                <a:cs typeface="Arial" charset="0"/>
              </a:rPr>
              <a:t>die gesellschaftlichen Verhältnisse zu bestimmen, die </a:t>
            </a:r>
            <a:br>
              <a:rPr lang="de-DE" sz="1700" dirty="0">
                <a:solidFill>
                  <a:srgbClr val="005FA0"/>
                </a:solidFill>
                <a:latin typeface="Verdana" charset="0"/>
                <a:cs typeface="Arial" charset="0"/>
              </a:rPr>
            </a:br>
            <a:r>
              <a:rPr lang="de-DE" sz="1700" dirty="0" smtClean="0">
                <a:solidFill>
                  <a:srgbClr val="005FA0"/>
                </a:solidFill>
                <a:latin typeface="Verdana" charset="0"/>
                <a:cs typeface="Arial" charset="0"/>
              </a:rPr>
              <a:t> den </a:t>
            </a:r>
            <a:r>
              <a:rPr lang="de-DE" sz="1700" dirty="0">
                <a:solidFill>
                  <a:srgbClr val="005FA0"/>
                </a:solidFill>
                <a:latin typeface="Verdana" charset="0"/>
                <a:cs typeface="Arial" charset="0"/>
              </a:rPr>
              <a:t>Individuen eine bestimmte Handlungsrationalität aufzwingen</a:t>
            </a:r>
            <a:endParaRPr lang="de-DE" sz="1700" dirty="0">
              <a:solidFill>
                <a:srgbClr val="005FA0"/>
              </a:solidFill>
              <a:cs typeface="Arial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444500" y="5471993"/>
            <a:ext cx="8975488" cy="2616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000"/>
              </a:lnSpc>
              <a:buClr>
                <a:srgbClr val="005FA0"/>
              </a:buClr>
              <a:buSzPct val="110000"/>
              <a:buFont typeface="Wingdings" charset="2"/>
              <a:buChar char=""/>
            </a:pP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> nicht umgekehrt bei den individuellen Motiven und Kalkülen anzufangen</a:t>
            </a:r>
            <a:endParaRPr lang="de-DE" sz="1700" dirty="0">
              <a:solidFill>
                <a:srgbClr val="005FA0"/>
              </a:solidFill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444500" y="5810971"/>
            <a:ext cx="9694745" cy="2616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000"/>
              </a:lnSpc>
              <a:buClr>
                <a:srgbClr val="005FA0"/>
              </a:buClr>
              <a:buSzPct val="110000"/>
              <a:buFont typeface="Wingdings" charset="2"/>
              <a:buChar char=""/>
            </a:pP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> kritisch </a:t>
            </a:r>
            <a:r>
              <a:rPr lang="de-DE" sz="1700" dirty="0">
                <a:solidFill>
                  <a:srgbClr val="005FA0"/>
                </a:solidFill>
                <a:latin typeface="Verdana"/>
              </a:rPr>
              <a:t>zu verstehen, wie Menschen «als Kapitalist</a:t>
            </a:r>
            <a:r>
              <a:rPr lang="de-DE" altLang="ja-JP" sz="1700" dirty="0">
                <a:solidFill>
                  <a:srgbClr val="005FA0"/>
                </a:solidFill>
                <a:latin typeface="Verdana"/>
              </a:rPr>
              <a:t>»</a:t>
            </a:r>
            <a:r>
              <a:rPr lang="de-DE" sz="1700" dirty="0">
                <a:solidFill>
                  <a:srgbClr val="005FA0"/>
                </a:solidFill>
                <a:latin typeface="Verdana"/>
              </a:rPr>
              <a:t> oder «als Arbeiter</a:t>
            </a:r>
            <a:r>
              <a:rPr lang="de-DE" altLang="ja-JP" sz="1700" dirty="0">
                <a:solidFill>
                  <a:srgbClr val="005FA0"/>
                </a:solidFill>
                <a:latin typeface="Verdana"/>
              </a:rPr>
              <a:t>»</a:t>
            </a:r>
            <a:r>
              <a:rPr lang="de-DE" sz="1700" dirty="0">
                <a:solidFill>
                  <a:srgbClr val="005FA0"/>
                </a:solidFill>
                <a:latin typeface="Verdana"/>
              </a:rPr>
              <a:t> handeln</a:t>
            </a:r>
            <a:endParaRPr lang="de-DE" sz="1700" dirty="0">
              <a:solidFill>
                <a:srgbClr val="005FA0"/>
              </a:solidFill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448205" y="6182612"/>
            <a:ext cx="8975488" cy="2616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2000"/>
              </a:lnSpc>
              <a:buFont typeface="Arial" charset="0"/>
              <a:buNone/>
            </a:pPr>
            <a:r>
              <a:rPr lang="de-DE" sz="1700" dirty="0">
                <a:solidFill>
                  <a:srgbClr val="005FA0"/>
                </a:solidFill>
                <a:latin typeface="Verdana"/>
              </a:rPr>
              <a:t>Aus dieser Analyse folgt </a:t>
            </a: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>Kapitalismuskritik, </a:t>
            </a:r>
            <a:r>
              <a:rPr lang="de-DE" sz="1700" dirty="0">
                <a:solidFill>
                  <a:srgbClr val="005FA0"/>
                </a:solidFill>
                <a:latin typeface="Verdana"/>
              </a:rPr>
              <a:t>keine Kapitalistenschelte.</a:t>
            </a:r>
          </a:p>
        </p:txBody>
      </p:sp>
    </p:spTree>
    <p:extLst>
      <p:ext uri="{BB962C8B-B14F-4D97-AF65-F5344CB8AC3E}">
        <p14:creationId xmlns:p14="http://schemas.microsoft.com/office/powerpoint/2010/main" val="1939048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6" grpId="0"/>
      <p:bldP spid="3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452438" y="460375"/>
            <a:ext cx="8997950" cy="427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300"/>
              </a:lnSpc>
            </a:pPr>
            <a:r>
              <a:rPr lang="de-DE" sz="2900" b="1" dirty="0" smtClean="0">
                <a:solidFill>
                  <a:srgbClr val="005FA0"/>
                </a:solidFill>
                <a:latin typeface="Verdana"/>
                <a:cs typeface="Verdana"/>
              </a:rPr>
              <a:t>Wie Marx seine Analyse beginnt</a:t>
            </a:r>
            <a:endParaRPr lang="de-DE" sz="2900" dirty="0">
              <a:solidFill>
                <a:srgbClr val="005FA0"/>
              </a:solidFill>
              <a:latin typeface="Verdana"/>
              <a:cs typeface="Verdana"/>
            </a:endParaRPr>
          </a:p>
        </p:txBody>
      </p:sp>
      <p:pic>
        <p:nvPicPr>
          <p:cNvPr id="5" name="Bild 4" descr="Video.jpg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40" y="1403575"/>
            <a:ext cx="8997948" cy="504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51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452438" y="460375"/>
            <a:ext cx="8997950" cy="8502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300"/>
              </a:lnSpc>
            </a:pPr>
            <a:r>
              <a:rPr lang="de-DE" sz="2900" b="1" dirty="0" smtClean="0">
                <a:solidFill>
                  <a:srgbClr val="005FA0"/>
                </a:solidFill>
                <a:latin typeface="Verdana"/>
                <a:cs typeface="Verdana"/>
              </a:rPr>
              <a:t>Doppelcharakter der Ware: </a:t>
            </a:r>
            <a:br>
              <a:rPr lang="de-DE" sz="2900" b="1" dirty="0" smtClean="0">
                <a:solidFill>
                  <a:srgbClr val="005FA0"/>
                </a:solidFill>
                <a:latin typeface="Verdana"/>
                <a:cs typeface="Verdana"/>
              </a:rPr>
            </a:br>
            <a:r>
              <a:rPr lang="de-DE" sz="2900" b="1" dirty="0" smtClean="0">
                <a:solidFill>
                  <a:srgbClr val="005FA0"/>
                </a:solidFill>
                <a:latin typeface="Verdana"/>
                <a:cs typeface="Verdana"/>
              </a:rPr>
              <a:t>Gebrauchswert und Wert</a:t>
            </a:r>
            <a:endParaRPr lang="de-DE" sz="2900" dirty="0">
              <a:solidFill>
                <a:srgbClr val="005FA0"/>
              </a:solidFill>
              <a:latin typeface="Verdana"/>
              <a:cs typeface="Verdana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450851" y="5948818"/>
            <a:ext cx="5482411" cy="5232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400">
              <a:lnSpc>
                <a:spcPts val="2000"/>
              </a:lnSpc>
            </a:pPr>
            <a:r>
              <a:rPr lang="de-DE" sz="1700" dirty="0">
                <a:solidFill>
                  <a:srgbClr val="005FA0"/>
                </a:solidFill>
                <a:latin typeface="Verdana" charset="0"/>
                <a:cs typeface="Times New Roman" charset="0"/>
              </a:rPr>
              <a:t>Da der Wert das Gemeinsame aller Waren ist, </a:t>
            </a:r>
            <a:r>
              <a:rPr lang="de-DE" sz="1700" dirty="0" smtClean="0">
                <a:solidFill>
                  <a:srgbClr val="005FA0"/>
                </a:solidFill>
                <a:latin typeface="Verdana" charset="0"/>
                <a:cs typeface="Times New Roman" charset="0"/>
              </a:rPr>
              <a:t/>
            </a:r>
            <a:br>
              <a:rPr lang="de-DE" sz="1700" dirty="0" smtClean="0">
                <a:solidFill>
                  <a:srgbClr val="005FA0"/>
                </a:solidFill>
                <a:latin typeface="Verdana" charset="0"/>
                <a:cs typeface="Times New Roman" charset="0"/>
              </a:rPr>
            </a:br>
            <a:r>
              <a:rPr lang="de-DE" sz="1700" dirty="0" smtClean="0">
                <a:solidFill>
                  <a:srgbClr val="005FA0"/>
                </a:solidFill>
                <a:latin typeface="Verdana" charset="0"/>
                <a:cs typeface="Times New Roman" charset="0"/>
              </a:rPr>
              <a:t>hat </a:t>
            </a:r>
            <a:r>
              <a:rPr lang="de-DE" sz="1700" dirty="0">
                <a:solidFill>
                  <a:srgbClr val="005FA0"/>
                </a:solidFill>
                <a:latin typeface="Verdana" charset="0"/>
                <a:cs typeface="Times New Roman" charset="0"/>
              </a:rPr>
              <a:t>eine Ware viele verschiedene Tauschwerte.</a:t>
            </a:r>
          </a:p>
        </p:txBody>
      </p:sp>
      <p:sp>
        <p:nvSpPr>
          <p:cNvPr id="15" name="Rechteck 14"/>
          <p:cNvSpPr/>
          <p:nvPr/>
        </p:nvSpPr>
        <p:spPr>
          <a:xfrm>
            <a:off x="452439" y="1817532"/>
            <a:ext cx="5228694" cy="7848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400">
              <a:lnSpc>
                <a:spcPts val="2000"/>
              </a:lnSpc>
            </a:pPr>
            <a:r>
              <a:rPr lang="de-DE" sz="1700" dirty="0">
                <a:solidFill>
                  <a:srgbClr val="E78444"/>
                </a:solidFill>
                <a:latin typeface="Verdana"/>
                <a:cs typeface="Verdana"/>
              </a:rPr>
              <a:t>Gebrauchswert: </a:t>
            </a:r>
          </a:p>
          <a:p>
            <a:pPr defTabSz="914400">
              <a:lnSpc>
                <a:spcPts val="2000"/>
              </a:lnSpc>
            </a:pPr>
            <a:r>
              <a:rPr lang="de-DE" sz="1700" dirty="0">
                <a:solidFill>
                  <a:srgbClr val="005FA0"/>
                </a:solidFill>
                <a:latin typeface="Verdana"/>
                <a:cs typeface="Verdana"/>
              </a:rPr>
              <a:t>Nützlichkeit eines Dings zur Befriedigung </a:t>
            </a:r>
          </a:p>
          <a:p>
            <a:pPr defTabSz="914400">
              <a:lnSpc>
                <a:spcPts val="2000"/>
              </a:lnSpc>
            </a:pPr>
            <a:r>
              <a:rPr lang="de-DE" sz="1700" dirty="0">
                <a:solidFill>
                  <a:srgbClr val="005FA0"/>
                </a:solidFill>
                <a:latin typeface="Verdana"/>
                <a:cs typeface="Verdana"/>
              </a:rPr>
              <a:t>menschlicher Bedürfnisse</a:t>
            </a:r>
          </a:p>
        </p:txBody>
      </p:sp>
      <p:sp>
        <p:nvSpPr>
          <p:cNvPr id="16" name="Rechteck 15"/>
          <p:cNvSpPr/>
          <p:nvPr/>
        </p:nvSpPr>
        <p:spPr>
          <a:xfrm>
            <a:off x="452439" y="2782362"/>
            <a:ext cx="6710361" cy="2616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400">
              <a:lnSpc>
                <a:spcPts val="2000"/>
              </a:lnSpc>
            </a:pPr>
            <a:r>
              <a:rPr lang="de-DE" sz="1700" dirty="0" smtClean="0">
                <a:solidFill>
                  <a:srgbClr val="E78444"/>
                </a:solidFill>
                <a:latin typeface="Verdana"/>
                <a:cs typeface="Verdana"/>
              </a:rPr>
              <a:t>Tauschwert: </a:t>
            </a:r>
            <a:r>
              <a:rPr lang="de-DE" sz="1700" dirty="0" smtClean="0">
                <a:solidFill>
                  <a:srgbClr val="005FA0"/>
                </a:solidFill>
                <a:latin typeface="Verdana"/>
                <a:cs typeface="Verdana"/>
              </a:rPr>
              <a:t>Was ich für die Ware beim Tausch bekomme</a:t>
            </a:r>
            <a:endParaRPr lang="de-DE" sz="1700" dirty="0">
              <a:solidFill>
                <a:srgbClr val="005FA0"/>
              </a:solidFill>
              <a:latin typeface="Verdana"/>
              <a:cs typeface="Verdana"/>
            </a:endParaRPr>
          </a:p>
        </p:txBody>
      </p:sp>
      <p:pic>
        <p:nvPicPr>
          <p:cNvPr id="22" name="Bild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98" y="3147477"/>
            <a:ext cx="590302" cy="800188"/>
          </a:xfrm>
          <a:prstGeom prst="rect">
            <a:avLst/>
          </a:prstGeom>
        </p:spPr>
      </p:pic>
      <p:sp>
        <p:nvSpPr>
          <p:cNvPr id="23" name="Text Box 13"/>
          <p:cNvSpPr txBox="1">
            <a:spLocks noChangeArrowheads="1"/>
          </p:cNvSpPr>
          <p:nvPr/>
        </p:nvSpPr>
        <p:spPr bwMode="auto">
          <a:xfrm>
            <a:off x="452438" y="3244274"/>
            <a:ext cx="4229629" cy="310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8318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8318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ts val="2500"/>
              </a:lnSpc>
            </a:pPr>
            <a:r>
              <a:rPr lang="de-DE" sz="1700" b="1" dirty="0" smtClean="0">
                <a:solidFill>
                  <a:srgbClr val="005FA0"/>
                </a:solidFill>
                <a:latin typeface="Verdana"/>
                <a:ea typeface="SimSun" charset="0"/>
                <a:cs typeface="Verdana"/>
              </a:rPr>
              <a:t>1 Stuhl    =   2 </a:t>
            </a:r>
            <a:r>
              <a:rPr lang="de-DE" sz="1700" b="1" dirty="0">
                <a:solidFill>
                  <a:srgbClr val="005FA0"/>
                </a:solidFill>
                <a:latin typeface="Verdana"/>
                <a:ea typeface="SimSun" charset="0"/>
                <a:cs typeface="Verdana"/>
              </a:rPr>
              <a:t>Hosen</a:t>
            </a:r>
            <a:endParaRPr lang="it-IT" sz="1700" b="1" dirty="0">
              <a:solidFill>
                <a:srgbClr val="005FA0"/>
              </a:solidFill>
              <a:latin typeface="Verdana"/>
              <a:ea typeface="SimSun" charset="0"/>
              <a:cs typeface="Verdana"/>
            </a:endParaRPr>
          </a:p>
        </p:txBody>
      </p:sp>
      <p:grpSp>
        <p:nvGrpSpPr>
          <p:cNvPr id="24" name="Gruppierung 23"/>
          <p:cNvGrpSpPr/>
          <p:nvPr/>
        </p:nvGrpSpPr>
        <p:grpSpPr>
          <a:xfrm>
            <a:off x="4088137" y="3113615"/>
            <a:ext cx="878252" cy="725663"/>
            <a:chOff x="7256091" y="3076252"/>
            <a:chExt cx="2359550" cy="1949601"/>
          </a:xfrm>
        </p:grpSpPr>
        <p:pic>
          <p:nvPicPr>
            <p:cNvPr id="25" name="Bild 2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8035" y="3076252"/>
              <a:ext cx="1287606" cy="1759303"/>
            </a:xfrm>
            <a:prstGeom prst="rect">
              <a:avLst/>
            </a:prstGeom>
          </p:spPr>
        </p:pic>
        <p:pic>
          <p:nvPicPr>
            <p:cNvPr id="26" name="Bild 2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6091" y="3195139"/>
              <a:ext cx="1339871" cy="1830714"/>
            </a:xfrm>
            <a:prstGeom prst="rect">
              <a:avLst/>
            </a:prstGeom>
          </p:spPr>
        </p:pic>
      </p:grpSp>
      <p:cxnSp>
        <p:nvCxnSpPr>
          <p:cNvPr id="29" name="Gerade Verbindung mit Pfeil 28"/>
          <p:cNvCxnSpPr/>
          <p:nvPr/>
        </p:nvCxnSpPr>
        <p:spPr bwMode="auto">
          <a:xfrm>
            <a:off x="1823508" y="3599491"/>
            <a:ext cx="0" cy="226264"/>
          </a:xfrm>
          <a:prstGeom prst="straightConnector1">
            <a:avLst/>
          </a:prstGeom>
          <a:ln w="28575" cmpd="sng">
            <a:solidFill>
              <a:srgbClr val="005FA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/>
          <p:cNvCxnSpPr/>
          <p:nvPr/>
        </p:nvCxnSpPr>
        <p:spPr bwMode="auto">
          <a:xfrm>
            <a:off x="3398308" y="3599491"/>
            <a:ext cx="0" cy="226264"/>
          </a:xfrm>
          <a:prstGeom prst="straightConnector1">
            <a:avLst/>
          </a:prstGeom>
          <a:ln w="28575" cmpd="sng">
            <a:solidFill>
              <a:srgbClr val="005FA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 Box 13"/>
          <p:cNvSpPr txBox="1">
            <a:spLocks noChangeArrowheads="1"/>
          </p:cNvSpPr>
          <p:nvPr/>
        </p:nvSpPr>
        <p:spPr bwMode="auto">
          <a:xfrm>
            <a:off x="1290634" y="3767726"/>
            <a:ext cx="4547128" cy="310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8318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8318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2500"/>
              </a:lnSpc>
            </a:pPr>
            <a:r>
              <a:rPr lang="de-DE" sz="1700" dirty="0" smtClean="0">
                <a:solidFill>
                  <a:srgbClr val="005FA0"/>
                </a:solidFill>
                <a:latin typeface="Verdana"/>
                <a:ea typeface="SimSun" charset="0"/>
                <a:cs typeface="Verdana"/>
              </a:rPr>
              <a:t>hat Wert</a:t>
            </a:r>
            <a:endParaRPr lang="it-IT" sz="1700" dirty="0">
              <a:solidFill>
                <a:srgbClr val="005FA0"/>
              </a:solidFill>
              <a:latin typeface="Verdana"/>
              <a:ea typeface="SimSun" charset="0"/>
              <a:cs typeface="Verdana"/>
            </a:endParaRPr>
          </a:p>
        </p:txBody>
      </p:sp>
      <p:sp>
        <p:nvSpPr>
          <p:cNvPr id="33" name="Rechteck 32"/>
          <p:cNvSpPr/>
          <p:nvPr/>
        </p:nvSpPr>
        <p:spPr>
          <a:xfrm>
            <a:off x="452439" y="4292359"/>
            <a:ext cx="6710361" cy="2616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400">
              <a:lnSpc>
                <a:spcPts val="2000"/>
              </a:lnSpc>
            </a:pPr>
            <a:r>
              <a:rPr lang="de-DE" sz="1700" dirty="0" smtClean="0">
                <a:solidFill>
                  <a:srgbClr val="E78444"/>
                </a:solidFill>
                <a:latin typeface="Verdana"/>
                <a:cs typeface="Verdana"/>
              </a:rPr>
              <a:t>Austauschverhältnis: </a:t>
            </a:r>
            <a:r>
              <a:rPr lang="de-DE" sz="1700" dirty="0" smtClean="0">
                <a:solidFill>
                  <a:srgbClr val="005FA0"/>
                </a:solidFill>
                <a:latin typeface="Verdana"/>
                <a:cs typeface="Verdana"/>
              </a:rPr>
              <a:t>x Ware A = </a:t>
            </a:r>
            <a:r>
              <a:rPr lang="de-DE" sz="1700" dirty="0" err="1" smtClean="0">
                <a:solidFill>
                  <a:srgbClr val="005FA0"/>
                </a:solidFill>
                <a:latin typeface="Verdana"/>
                <a:cs typeface="Verdana"/>
              </a:rPr>
              <a:t>y</a:t>
            </a:r>
            <a:r>
              <a:rPr lang="de-DE" sz="1700" dirty="0" smtClean="0">
                <a:solidFill>
                  <a:srgbClr val="005FA0"/>
                </a:solidFill>
                <a:latin typeface="Verdana"/>
                <a:cs typeface="Verdana"/>
              </a:rPr>
              <a:t> Ware B</a:t>
            </a:r>
            <a:endParaRPr lang="de-DE" sz="1700" dirty="0">
              <a:solidFill>
                <a:srgbClr val="005FA0"/>
              </a:solidFill>
              <a:latin typeface="Verdana"/>
              <a:cs typeface="Verdana"/>
            </a:endParaRPr>
          </a:p>
        </p:txBody>
      </p:sp>
      <p:sp>
        <p:nvSpPr>
          <p:cNvPr id="35" name="Rechteck 34"/>
          <p:cNvSpPr/>
          <p:nvPr/>
        </p:nvSpPr>
        <p:spPr>
          <a:xfrm>
            <a:off x="452440" y="4733969"/>
            <a:ext cx="5601228" cy="10464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400">
              <a:lnSpc>
                <a:spcPts val="2000"/>
              </a:lnSpc>
            </a:pPr>
            <a:r>
              <a:rPr lang="de-DE" sz="1700" dirty="0">
                <a:solidFill>
                  <a:srgbClr val="005FA0"/>
                </a:solidFill>
                <a:latin typeface="Verdana" charset="0"/>
                <a:cs typeface="Times New Roman" charset="0"/>
              </a:rPr>
              <a:t>Die Gleichung ist möglich, weil die </a:t>
            </a:r>
            <a:r>
              <a:rPr lang="de-DE" sz="1700" dirty="0" smtClean="0">
                <a:solidFill>
                  <a:srgbClr val="005FA0"/>
                </a:solidFill>
                <a:latin typeface="Verdana" charset="0"/>
                <a:cs typeface="Times New Roman" charset="0"/>
              </a:rPr>
              <a:t/>
            </a:r>
            <a:br>
              <a:rPr lang="de-DE" sz="1700" dirty="0" smtClean="0">
                <a:solidFill>
                  <a:srgbClr val="005FA0"/>
                </a:solidFill>
                <a:latin typeface="Verdana" charset="0"/>
                <a:cs typeface="Times New Roman" charset="0"/>
              </a:rPr>
            </a:br>
            <a:r>
              <a:rPr lang="de-DE" sz="1700" dirty="0" smtClean="0">
                <a:solidFill>
                  <a:srgbClr val="005FA0"/>
                </a:solidFill>
                <a:latin typeface="Verdana" charset="0"/>
                <a:cs typeface="Times New Roman" charset="0"/>
              </a:rPr>
              <a:t>Arbeitsprodukte </a:t>
            </a:r>
            <a:r>
              <a:rPr lang="de-DE" sz="1700" dirty="0">
                <a:solidFill>
                  <a:srgbClr val="005FA0"/>
                </a:solidFill>
                <a:latin typeface="Verdana" charset="0"/>
                <a:cs typeface="Times New Roman" charset="0"/>
              </a:rPr>
              <a:t>als Resultat abstrakter </a:t>
            </a:r>
            <a:r>
              <a:rPr lang="de-DE" sz="1700" dirty="0" smtClean="0">
                <a:solidFill>
                  <a:srgbClr val="005FA0"/>
                </a:solidFill>
                <a:latin typeface="Verdana" charset="0"/>
                <a:cs typeface="Times New Roman" charset="0"/>
              </a:rPr>
              <a:t/>
            </a:r>
            <a:br>
              <a:rPr lang="de-DE" sz="1700" dirty="0" smtClean="0">
                <a:solidFill>
                  <a:srgbClr val="005FA0"/>
                </a:solidFill>
                <a:latin typeface="Verdana" charset="0"/>
                <a:cs typeface="Times New Roman" charset="0"/>
              </a:rPr>
            </a:br>
            <a:r>
              <a:rPr lang="de-DE" sz="1700" dirty="0" smtClean="0">
                <a:solidFill>
                  <a:srgbClr val="005FA0"/>
                </a:solidFill>
                <a:latin typeface="Verdana" charset="0"/>
                <a:cs typeface="Times New Roman" charset="0"/>
              </a:rPr>
              <a:t>Arbeit </a:t>
            </a:r>
            <a:r>
              <a:rPr lang="de-DE" sz="1700" dirty="0">
                <a:solidFill>
                  <a:srgbClr val="005FA0"/>
                </a:solidFill>
                <a:latin typeface="Verdana" charset="0"/>
                <a:cs typeface="Times New Roman" charset="0"/>
              </a:rPr>
              <a:t>eine </a:t>
            </a:r>
            <a:r>
              <a:rPr lang="de-DE" sz="1700" dirty="0" smtClean="0">
                <a:solidFill>
                  <a:srgbClr val="005FA0"/>
                </a:solidFill>
                <a:latin typeface="Verdana" charset="0"/>
                <a:cs typeface="Times New Roman" charset="0"/>
              </a:rPr>
              <a:t>gemeinsame </a:t>
            </a:r>
            <a:r>
              <a:rPr lang="de-DE" sz="1700" dirty="0">
                <a:solidFill>
                  <a:srgbClr val="005FA0"/>
                </a:solidFill>
                <a:latin typeface="Verdana" charset="0"/>
                <a:cs typeface="Times New Roman" charset="0"/>
              </a:rPr>
              <a:t>Qualität </a:t>
            </a:r>
            <a:r>
              <a:rPr lang="de-DE" sz="1700" dirty="0" smtClean="0">
                <a:solidFill>
                  <a:srgbClr val="005FA0"/>
                </a:solidFill>
                <a:latin typeface="Verdana" charset="0"/>
                <a:cs typeface="Times New Roman" charset="0"/>
              </a:rPr>
              <a:t/>
            </a:r>
            <a:br>
              <a:rPr lang="de-DE" sz="1700" dirty="0" smtClean="0">
                <a:solidFill>
                  <a:srgbClr val="005FA0"/>
                </a:solidFill>
                <a:latin typeface="Verdana" charset="0"/>
                <a:cs typeface="Times New Roman" charset="0"/>
              </a:rPr>
            </a:br>
            <a:r>
              <a:rPr lang="de-DE" sz="1700" dirty="0" smtClean="0">
                <a:solidFill>
                  <a:srgbClr val="005FA0"/>
                </a:solidFill>
                <a:latin typeface="Verdana" charset="0"/>
                <a:cs typeface="Times New Roman" charset="0"/>
              </a:rPr>
              <a:t>haben</a:t>
            </a:r>
            <a:r>
              <a:rPr lang="de-DE" sz="1700" dirty="0">
                <a:solidFill>
                  <a:srgbClr val="005FA0"/>
                </a:solidFill>
                <a:latin typeface="Verdana" charset="0"/>
                <a:cs typeface="Times New Roman" charset="0"/>
              </a:rPr>
              <a:t>: den </a:t>
            </a:r>
            <a:r>
              <a:rPr lang="de-DE" sz="1700" dirty="0">
                <a:solidFill>
                  <a:srgbClr val="E78444"/>
                </a:solidFill>
                <a:latin typeface="Verdana" charset="0"/>
                <a:cs typeface="Times New Roman" charset="0"/>
              </a:rPr>
              <a:t>Wert</a:t>
            </a:r>
            <a:r>
              <a:rPr lang="de-DE" sz="1700" dirty="0">
                <a:solidFill>
                  <a:srgbClr val="005FA0"/>
                </a:solidFill>
                <a:latin typeface="Verdana" charset="0"/>
                <a:cs typeface="Times New Roman" charset="0"/>
              </a:rPr>
              <a:t>. </a:t>
            </a:r>
          </a:p>
        </p:txBody>
      </p:sp>
      <p:pic>
        <p:nvPicPr>
          <p:cNvPr id="40" name="Bild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322" y="4808697"/>
            <a:ext cx="786811" cy="1055041"/>
          </a:xfrm>
          <a:prstGeom prst="rect">
            <a:avLst/>
          </a:prstGeom>
        </p:spPr>
      </p:pic>
      <p:pic>
        <p:nvPicPr>
          <p:cNvPr id="67" name="Bild 6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660" y="4733969"/>
            <a:ext cx="3556728" cy="1710252"/>
          </a:xfrm>
          <a:prstGeom prst="rect">
            <a:avLst/>
          </a:prstGeom>
        </p:spPr>
      </p:pic>
      <p:pic>
        <p:nvPicPr>
          <p:cNvPr id="69" name="Bild 6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130" y="1872644"/>
            <a:ext cx="995337" cy="398133"/>
          </a:xfrm>
          <a:prstGeom prst="rect">
            <a:avLst/>
          </a:prstGeom>
        </p:spPr>
      </p:pic>
      <p:pic>
        <p:nvPicPr>
          <p:cNvPr id="70" name="Bild 6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500" y="1333204"/>
            <a:ext cx="903813" cy="547906"/>
          </a:xfrm>
          <a:prstGeom prst="rect">
            <a:avLst/>
          </a:prstGeom>
        </p:spPr>
      </p:pic>
      <p:pic>
        <p:nvPicPr>
          <p:cNvPr id="71" name="Bild 7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875" y="2236683"/>
            <a:ext cx="531048" cy="719866"/>
          </a:xfrm>
          <a:prstGeom prst="rect">
            <a:avLst/>
          </a:prstGeom>
        </p:spPr>
      </p:pic>
      <p:sp>
        <p:nvSpPr>
          <p:cNvPr id="72" name="Rechteck 71"/>
          <p:cNvSpPr/>
          <p:nvPr/>
        </p:nvSpPr>
        <p:spPr>
          <a:xfrm>
            <a:off x="6827935" y="1673116"/>
            <a:ext cx="1019988" cy="2616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400">
              <a:lnSpc>
                <a:spcPts val="2000"/>
              </a:lnSpc>
            </a:pPr>
            <a:r>
              <a:rPr lang="de-DE" sz="1700" dirty="0" smtClean="0">
                <a:solidFill>
                  <a:srgbClr val="005FA0"/>
                </a:solidFill>
                <a:latin typeface="Verdana"/>
                <a:cs typeface="Verdana"/>
              </a:rPr>
              <a:t>essen</a:t>
            </a:r>
            <a:endParaRPr lang="de-DE" sz="1700" dirty="0">
              <a:solidFill>
                <a:srgbClr val="005FA0"/>
              </a:solidFill>
              <a:latin typeface="Verdana"/>
              <a:cs typeface="Verdana"/>
            </a:endParaRPr>
          </a:p>
        </p:txBody>
      </p:sp>
      <p:sp>
        <p:nvSpPr>
          <p:cNvPr id="74" name="Rechteck 73"/>
          <p:cNvSpPr/>
          <p:nvPr/>
        </p:nvSpPr>
        <p:spPr>
          <a:xfrm>
            <a:off x="7886698" y="1670608"/>
            <a:ext cx="1563690" cy="5232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 defTabSz="914400">
              <a:lnSpc>
                <a:spcPts val="2000"/>
              </a:lnSpc>
            </a:pPr>
            <a:r>
              <a:rPr lang="de-DE" sz="1700" dirty="0" smtClean="0">
                <a:solidFill>
                  <a:srgbClr val="005FA0"/>
                </a:solidFill>
                <a:latin typeface="Verdana"/>
                <a:cs typeface="Verdana"/>
              </a:rPr>
              <a:t>sich fortbewegen</a:t>
            </a:r>
            <a:endParaRPr lang="de-DE" sz="1700" dirty="0">
              <a:solidFill>
                <a:srgbClr val="005FA0"/>
              </a:solidFill>
              <a:latin typeface="Verdana"/>
              <a:cs typeface="Verdana"/>
            </a:endParaRPr>
          </a:p>
        </p:txBody>
      </p:sp>
      <p:sp>
        <p:nvSpPr>
          <p:cNvPr id="76" name="Rechteck 75"/>
          <p:cNvSpPr/>
          <p:nvPr/>
        </p:nvSpPr>
        <p:spPr>
          <a:xfrm>
            <a:off x="8011025" y="2692431"/>
            <a:ext cx="781050" cy="2616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400">
              <a:lnSpc>
                <a:spcPts val="2000"/>
              </a:lnSpc>
            </a:pPr>
            <a:r>
              <a:rPr lang="de-DE" sz="1700" dirty="0" smtClean="0">
                <a:solidFill>
                  <a:srgbClr val="005FA0"/>
                </a:solidFill>
                <a:latin typeface="Verdana"/>
                <a:cs typeface="Verdana"/>
              </a:rPr>
              <a:t>sitzen</a:t>
            </a:r>
            <a:endParaRPr lang="de-DE" sz="1700" dirty="0">
              <a:solidFill>
                <a:srgbClr val="005FA0"/>
              </a:solidFill>
              <a:latin typeface="Verdana"/>
              <a:cs typeface="Verdana"/>
            </a:endParaRPr>
          </a:p>
        </p:txBody>
      </p:sp>
      <p:sp>
        <p:nvSpPr>
          <p:cNvPr id="27" name="Text Box 13"/>
          <p:cNvSpPr txBox="1">
            <a:spLocks noChangeArrowheads="1"/>
          </p:cNvSpPr>
          <p:nvPr/>
        </p:nvSpPr>
        <p:spPr bwMode="auto">
          <a:xfrm>
            <a:off x="1955272" y="3768447"/>
            <a:ext cx="4547128" cy="310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8318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8318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ts val="2500"/>
              </a:lnSpc>
            </a:pPr>
            <a:r>
              <a:rPr lang="de-DE" sz="1700" dirty="0" smtClean="0">
                <a:solidFill>
                  <a:srgbClr val="005FA0"/>
                </a:solidFill>
                <a:latin typeface="Verdana"/>
                <a:ea typeface="SimSun" charset="0"/>
                <a:cs typeface="Verdana"/>
              </a:rPr>
              <a:t>ist Tauschwert vom Stuhl</a:t>
            </a:r>
            <a:endParaRPr lang="it-IT" sz="1700" dirty="0">
              <a:solidFill>
                <a:srgbClr val="005FA0"/>
              </a:solidFill>
              <a:latin typeface="Verdana"/>
              <a:ea typeface="SimSun" charset="0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223466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70" decel="10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770" decel="100000"/>
                                        <p:tgtEl>
                                          <p:spTgt spid="4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7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2" dur="77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7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4" dur="77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16" grpId="0"/>
      <p:bldP spid="23" grpId="0"/>
      <p:bldP spid="31" grpId="0"/>
      <p:bldP spid="33" grpId="0"/>
      <p:bldP spid="35" grpId="0"/>
      <p:bldP spid="72" grpId="0"/>
      <p:bldP spid="74" grpId="0"/>
      <p:bldP spid="7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452438" y="460375"/>
            <a:ext cx="8997950" cy="8502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300"/>
              </a:lnSpc>
            </a:pPr>
            <a:r>
              <a:rPr lang="de-DE" sz="2900" b="1" dirty="0" smtClean="0">
                <a:solidFill>
                  <a:srgbClr val="005FA0"/>
                </a:solidFill>
                <a:latin typeface="Verdana"/>
                <a:cs typeface="Verdana"/>
              </a:rPr>
              <a:t>Was ist die </a:t>
            </a:r>
            <a:r>
              <a:rPr lang="de-DE" sz="2900" b="1" dirty="0" err="1" smtClean="0">
                <a:solidFill>
                  <a:srgbClr val="005FA0"/>
                </a:solidFill>
                <a:latin typeface="Verdana"/>
                <a:cs typeface="Verdana"/>
              </a:rPr>
              <a:t>zwieschlächtige</a:t>
            </a:r>
            <a:r>
              <a:rPr lang="de-DE" sz="2900" b="1" dirty="0" smtClean="0">
                <a:solidFill>
                  <a:srgbClr val="005FA0"/>
                </a:solidFill>
                <a:latin typeface="Verdana"/>
                <a:cs typeface="Verdana"/>
              </a:rPr>
              <a:t> Natur </a:t>
            </a:r>
            <a:br>
              <a:rPr lang="de-DE" sz="2900" b="1" dirty="0" smtClean="0">
                <a:solidFill>
                  <a:srgbClr val="005FA0"/>
                </a:solidFill>
                <a:latin typeface="Verdana"/>
                <a:cs typeface="Verdana"/>
              </a:rPr>
            </a:br>
            <a:r>
              <a:rPr lang="de-DE" sz="2900" b="1" dirty="0" smtClean="0">
                <a:solidFill>
                  <a:srgbClr val="005FA0"/>
                </a:solidFill>
                <a:latin typeface="Verdana"/>
                <a:cs typeface="Verdana"/>
              </a:rPr>
              <a:t>der in den Waren enthaltenen Arbeit?</a:t>
            </a:r>
            <a:endParaRPr lang="de-DE" sz="2900" dirty="0">
              <a:solidFill>
                <a:srgbClr val="005FA0"/>
              </a:solidFill>
              <a:latin typeface="Verdana"/>
              <a:cs typeface="Verdana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1310889" y="3427620"/>
            <a:ext cx="3819911" cy="15696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2000"/>
              </a:lnSpc>
            </a:pPr>
            <a:r>
              <a:rPr lang="de-DE" sz="1700" dirty="0" smtClean="0">
                <a:solidFill>
                  <a:srgbClr val="E78444"/>
                </a:solidFill>
                <a:latin typeface="Verdana"/>
                <a:cs typeface="Verdana"/>
              </a:rPr>
              <a:t>Konkret</a:t>
            </a:r>
            <a:r>
              <a:rPr lang="de-DE" sz="1700" dirty="0">
                <a:solidFill>
                  <a:srgbClr val="E78444"/>
                </a:solidFill>
                <a:latin typeface="Verdana"/>
                <a:cs typeface="Verdana"/>
              </a:rPr>
              <a:t>-nützliche </a:t>
            </a:r>
            <a:r>
              <a:rPr lang="de-DE" sz="1700" dirty="0" smtClean="0">
                <a:solidFill>
                  <a:srgbClr val="E78444"/>
                </a:solidFill>
                <a:latin typeface="Verdana"/>
                <a:cs typeface="Verdana"/>
              </a:rPr>
              <a:t>Arbeit </a:t>
            </a:r>
            <a:r>
              <a:rPr lang="de-DE" sz="1700" dirty="0">
                <a:solidFill>
                  <a:srgbClr val="005FA0"/>
                </a:solidFill>
                <a:latin typeface="Verdana" pitchFamily="34" charset="0"/>
              </a:rPr>
              <a:t>zweckbestimmte Tätigkeit</a:t>
            </a:r>
            <a:r>
              <a:rPr lang="de-DE" sz="1700" dirty="0" smtClean="0">
                <a:solidFill>
                  <a:srgbClr val="005FA0"/>
                </a:solidFill>
                <a:latin typeface="Verdana" pitchFamily="34" charset="0"/>
              </a:rPr>
              <a:t>, </a:t>
            </a:r>
            <a:br>
              <a:rPr lang="de-DE" sz="1700" dirty="0" smtClean="0">
                <a:solidFill>
                  <a:srgbClr val="005FA0"/>
                </a:solidFill>
                <a:latin typeface="Verdana" pitchFamily="34" charset="0"/>
              </a:rPr>
            </a:br>
            <a:r>
              <a:rPr lang="de-DE" sz="1700" dirty="0" smtClean="0">
                <a:solidFill>
                  <a:srgbClr val="005FA0"/>
                </a:solidFill>
                <a:latin typeface="Verdana" pitchFamily="34" charset="0"/>
              </a:rPr>
              <a:t>die </a:t>
            </a:r>
            <a:r>
              <a:rPr lang="de-DE" sz="1700" dirty="0">
                <a:solidFill>
                  <a:srgbClr val="005FA0"/>
                </a:solidFill>
                <a:latin typeface="Verdana" pitchFamily="34" charset="0"/>
              </a:rPr>
              <a:t>Gebrauchswerte </a:t>
            </a:r>
            <a:r>
              <a:rPr lang="de-DE" sz="1700" dirty="0" smtClean="0">
                <a:solidFill>
                  <a:srgbClr val="005FA0"/>
                </a:solidFill>
                <a:latin typeface="Verdana" pitchFamily="34" charset="0"/>
              </a:rPr>
              <a:t>schafft (</a:t>
            </a:r>
            <a:r>
              <a:rPr lang="de-DE" sz="1700" dirty="0">
                <a:solidFill>
                  <a:srgbClr val="005FA0"/>
                </a:solidFill>
                <a:latin typeface="Verdana" pitchFamily="34" charset="0"/>
              </a:rPr>
              <a:t>Schuster-</a:t>
            </a:r>
            <a:r>
              <a:rPr lang="de-DE" sz="1700" dirty="0" smtClean="0">
                <a:solidFill>
                  <a:srgbClr val="005FA0"/>
                </a:solidFill>
                <a:latin typeface="Verdana" pitchFamily="34" charset="0"/>
              </a:rPr>
              <a:t>/Tischlerarbeit</a:t>
            </a:r>
            <a:r>
              <a:rPr lang="de-DE" sz="1700" dirty="0">
                <a:solidFill>
                  <a:srgbClr val="005FA0"/>
                </a:solidFill>
                <a:latin typeface="Verdana" pitchFamily="34" charset="0"/>
              </a:rPr>
              <a:t>, </a:t>
            </a:r>
            <a:r>
              <a:rPr lang="de-DE" sz="1700" dirty="0" smtClean="0">
                <a:solidFill>
                  <a:srgbClr val="005FA0"/>
                </a:solidFill>
                <a:latin typeface="Verdana" pitchFamily="34" charset="0"/>
              </a:rPr>
              <a:t/>
            </a:r>
            <a:br>
              <a:rPr lang="de-DE" sz="1700" dirty="0" smtClean="0">
                <a:solidFill>
                  <a:srgbClr val="005FA0"/>
                </a:solidFill>
                <a:latin typeface="Verdana" pitchFamily="34" charset="0"/>
              </a:rPr>
            </a:br>
            <a:r>
              <a:rPr lang="de-DE" sz="1700" dirty="0" smtClean="0">
                <a:solidFill>
                  <a:srgbClr val="005FA0"/>
                </a:solidFill>
                <a:latin typeface="Verdana" pitchFamily="34" charset="0"/>
              </a:rPr>
              <a:t>Arbeit </a:t>
            </a:r>
            <a:r>
              <a:rPr lang="de-DE" sz="1700" dirty="0">
                <a:solidFill>
                  <a:srgbClr val="005FA0"/>
                </a:solidFill>
                <a:latin typeface="Verdana" pitchFamily="34" charset="0"/>
              </a:rPr>
              <a:t>des Lehrers oder </a:t>
            </a:r>
            <a:r>
              <a:rPr lang="de-DE" sz="1700" dirty="0" smtClean="0">
                <a:solidFill>
                  <a:srgbClr val="005FA0"/>
                </a:solidFill>
                <a:latin typeface="Verdana" pitchFamily="34" charset="0"/>
              </a:rPr>
              <a:t/>
            </a:r>
            <a:br>
              <a:rPr lang="de-DE" sz="1700" dirty="0" smtClean="0">
                <a:solidFill>
                  <a:srgbClr val="005FA0"/>
                </a:solidFill>
                <a:latin typeface="Verdana" pitchFamily="34" charset="0"/>
              </a:rPr>
            </a:br>
            <a:r>
              <a:rPr lang="de-DE" sz="1700" dirty="0" smtClean="0">
                <a:solidFill>
                  <a:srgbClr val="005FA0"/>
                </a:solidFill>
                <a:latin typeface="Verdana" pitchFamily="34" charset="0"/>
              </a:rPr>
              <a:t>der IT</a:t>
            </a:r>
            <a:r>
              <a:rPr lang="de-DE" sz="1700" dirty="0">
                <a:solidFill>
                  <a:srgbClr val="005FA0"/>
                </a:solidFill>
                <a:latin typeface="Verdana" pitchFamily="34" charset="0"/>
              </a:rPr>
              <a:t>-Programmiererin)</a:t>
            </a:r>
          </a:p>
        </p:txBody>
      </p:sp>
      <p:sp>
        <p:nvSpPr>
          <p:cNvPr id="7" name="Rechteck 6"/>
          <p:cNvSpPr/>
          <p:nvPr/>
        </p:nvSpPr>
        <p:spPr>
          <a:xfrm>
            <a:off x="1337556" y="5492465"/>
            <a:ext cx="3562350" cy="10464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2000"/>
              </a:lnSpc>
            </a:pPr>
            <a:r>
              <a:rPr lang="de-DE" sz="1700" dirty="0" smtClean="0">
                <a:solidFill>
                  <a:srgbClr val="E78444"/>
                </a:solidFill>
                <a:latin typeface="Verdana"/>
                <a:cs typeface="Verdana"/>
              </a:rPr>
              <a:t>Abstrakt</a:t>
            </a:r>
            <a:r>
              <a:rPr lang="de-DE" sz="1700" dirty="0">
                <a:solidFill>
                  <a:srgbClr val="E78444"/>
                </a:solidFill>
                <a:latin typeface="Verdana"/>
                <a:cs typeface="Verdana"/>
              </a:rPr>
              <a:t>-menschliche </a:t>
            </a:r>
            <a:r>
              <a:rPr lang="de-DE" sz="1700" dirty="0" smtClean="0">
                <a:solidFill>
                  <a:srgbClr val="E78444"/>
                </a:solidFill>
                <a:latin typeface="Verdana"/>
                <a:cs typeface="Verdana"/>
              </a:rPr>
              <a:t>Arbeit </a:t>
            </a:r>
            <a:r>
              <a:rPr lang="de-DE" sz="1700" dirty="0">
                <a:solidFill>
                  <a:srgbClr val="005FA0"/>
                </a:solidFill>
                <a:latin typeface="Verdana" pitchFamily="34" charset="0"/>
                <a:cs typeface="Times New Roman" pitchFamily="18" charset="0"/>
              </a:rPr>
              <a:t>menschliche Arbeit </a:t>
            </a:r>
            <a:r>
              <a:rPr lang="de-DE" sz="1700" dirty="0" smtClean="0">
                <a:solidFill>
                  <a:srgbClr val="005FA0"/>
                </a:solidFill>
                <a:latin typeface="Verdana" pitchFamily="34" charset="0"/>
                <a:cs typeface="Times New Roman" pitchFamily="18" charset="0"/>
              </a:rPr>
              <a:t>schlechthin</a:t>
            </a:r>
            <a:r>
              <a:rPr lang="de-DE" sz="1700" dirty="0">
                <a:solidFill>
                  <a:srgbClr val="005FA0"/>
                </a:solidFill>
                <a:latin typeface="Verdana" pitchFamily="34" charset="0"/>
                <a:cs typeface="Times New Roman" pitchFamily="18" charset="0"/>
              </a:rPr>
              <a:t>, </a:t>
            </a:r>
            <a:r>
              <a:rPr lang="de-DE" sz="1700" dirty="0" smtClean="0">
                <a:solidFill>
                  <a:srgbClr val="005FA0"/>
                </a:solidFill>
                <a:latin typeface="Verdana" pitchFamily="34" charset="0"/>
                <a:cs typeface="Times New Roman" pitchFamily="18" charset="0"/>
              </a:rPr>
              <a:t/>
            </a:r>
            <a:br>
              <a:rPr lang="de-DE" sz="1700" dirty="0" smtClean="0">
                <a:solidFill>
                  <a:srgbClr val="005FA0"/>
                </a:solidFill>
                <a:latin typeface="Verdana" pitchFamily="34" charset="0"/>
                <a:cs typeface="Times New Roman" pitchFamily="18" charset="0"/>
              </a:rPr>
            </a:br>
            <a:r>
              <a:rPr lang="de-DE" sz="1700" dirty="0" smtClean="0">
                <a:solidFill>
                  <a:srgbClr val="005FA0"/>
                </a:solidFill>
                <a:latin typeface="Verdana" pitchFamily="34" charset="0"/>
                <a:cs typeface="Times New Roman" pitchFamily="18" charset="0"/>
              </a:rPr>
              <a:t>d.h</a:t>
            </a:r>
            <a:r>
              <a:rPr lang="de-DE" sz="1700" dirty="0">
                <a:solidFill>
                  <a:srgbClr val="005FA0"/>
                </a:solidFill>
                <a:latin typeface="Verdana" pitchFamily="34" charset="0"/>
                <a:cs typeface="Times New Roman" pitchFamily="18" charset="0"/>
              </a:rPr>
              <a:t>. unter Absehung von den konkreten Tätigkeiten</a:t>
            </a:r>
          </a:p>
        </p:txBody>
      </p:sp>
      <p:sp>
        <p:nvSpPr>
          <p:cNvPr id="3" name="Rechteck 2"/>
          <p:cNvSpPr/>
          <p:nvPr/>
        </p:nvSpPr>
        <p:spPr>
          <a:xfrm>
            <a:off x="5956301" y="4556686"/>
            <a:ext cx="4319588" cy="15696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2000"/>
              </a:lnSpc>
            </a:pPr>
            <a:r>
              <a:rPr lang="de-DE" sz="1700" dirty="0">
                <a:solidFill>
                  <a:srgbClr val="005FA0"/>
                </a:solidFill>
                <a:latin typeface="Verdana" pitchFamily="34" charset="0"/>
                <a:cs typeface="Times New Roman" pitchFamily="18" charset="0"/>
              </a:rPr>
              <a:t>Konkrete Arbeit muss im </a:t>
            </a:r>
            <a:r>
              <a:rPr lang="de-DE" sz="1700" dirty="0" smtClean="0">
                <a:solidFill>
                  <a:srgbClr val="005FA0"/>
                </a:solidFill>
                <a:latin typeface="Verdana" pitchFamily="34" charset="0"/>
                <a:cs typeface="Times New Roman" pitchFamily="18" charset="0"/>
              </a:rPr>
              <a:t/>
            </a:r>
            <a:br>
              <a:rPr lang="de-DE" sz="1700" dirty="0" smtClean="0">
                <a:solidFill>
                  <a:srgbClr val="005FA0"/>
                </a:solidFill>
                <a:latin typeface="Verdana" pitchFamily="34" charset="0"/>
                <a:cs typeface="Times New Roman" pitchFamily="18" charset="0"/>
              </a:rPr>
            </a:br>
            <a:r>
              <a:rPr lang="de-DE" sz="1700" dirty="0" smtClean="0">
                <a:solidFill>
                  <a:srgbClr val="005FA0"/>
                </a:solidFill>
                <a:latin typeface="Verdana" pitchFamily="34" charset="0"/>
                <a:cs typeface="Times New Roman" pitchFamily="18" charset="0"/>
              </a:rPr>
              <a:t>Tausch als </a:t>
            </a:r>
            <a:r>
              <a:rPr lang="de-DE" sz="1700" dirty="0">
                <a:solidFill>
                  <a:srgbClr val="005FA0"/>
                </a:solidFill>
                <a:latin typeface="Verdana" pitchFamily="34" charset="0"/>
                <a:cs typeface="Times New Roman" pitchFamily="18" charset="0"/>
              </a:rPr>
              <a:t>abstrakte Arbeit, </a:t>
            </a:r>
            <a:r>
              <a:rPr lang="de-DE" sz="1700" dirty="0" smtClean="0">
                <a:solidFill>
                  <a:srgbClr val="005FA0"/>
                </a:solidFill>
                <a:latin typeface="Verdana" pitchFamily="34" charset="0"/>
                <a:cs typeface="Times New Roman" pitchFamily="18" charset="0"/>
              </a:rPr>
              <a:t/>
            </a:r>
            <a:br>
              <a:rPr lang="de-DE" sz="1700" dirty="0" smtClean="0">
                <a:solidFill>
                  <a:srgbClr val="005FA0"/>
                </a:solidFill>
                <a:latin typeface="Verdana" pitchFamily="34" charset="0"/>
                <a:cs typeface="Times New Roman" pitchFamily="18" charset="0"/>
              </a:rPr>
            </a:br>
            <a:r>
              <a:rPr lang="de-DE" sz="1700" dirty="0" smtClean="0">
                <a:solidFill>
                  <a:srgbClr val="005FA0"/>
                </a:solidFill>
                <a:latin typeface="Verdana" pitchFamily="34" charset="0"/>
                <a:cs typeface="Times New Roman" pitchFamily="18" charset="0"/>
              </a:rPr>
              <a:t>Arbeit schlechthin</a:t>
            </a:r>
            <a:r>
              <a:rPr lang="de-DE" sz="1700" dirty="0">
                <a:solidFill>
                  <a:srgbClr val="005FA0"/>
                </a:solidFill>
                <a:latin typeface="Verdana" pitchFamily="34" charset="0"/>
                <a:cs typeface="Times New Roman" pitchFamily="18" charset="0"/>
              </a:rPr>
              <a:t>, </a:t>
            </a:r>
            <a:r>
              <a:rPr lang="de-DE" sz="1700" dirty="0">
                <a:solidFill>
                  <a:srgbClr val="E78444"/>
                </a:solidFill>
                <a:latin typeface="Verdana" pitchFamily="34" charset="0"/>
                <a:cs typeface="Times New Roman" pitchFamily="18" charset="0"/>
              </a:rPr>
              <a:t>anerkannt</a:t>
            </a:r>
            <a:r>
              <a:rPr lang="de-DE" sz="1700" dirty="0">
                <a:solidFill>
                  <a:srgbClr val="005FA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de-DE" sz="1700" dirty="0" smtClean="0">
                <a:solidFill>
                  <a:srgbClr val="005FA0"/>
                </a:solidFill>
                <a:latin typeface="Verdana" pitchFamily="34" charset="0"/>
                <a:cs typeface="Times New Roman" pitchFamily="18" charset="0"/>
              </a:rPr>
              <a:t/>
            </a:r>
            <a:br>
              <a:rPr lang="de-DE" sz="1700" dirty="0" smtClean="0">
                <a:solidFill>
                  <a:srgbClr val="005FA0"/>
                </a:solidFill>
                <a:latin typeface="Verdana" pitchFamily="34" charset="0"/>
                <a:cs typeface="Times New Roman" pitchFamily="18" charset="0"/>
              </a:rPr>
            </a:br>
            <a:r>
              <a:rPr lang="de-DE" sz="1700" dirty="0" smtClean="0">
                <a:solidFill>
                  <a:srgbClr val="005FA0"/>
                </a:solidFill>
                <a:latin typeface="Verdana" pitchFamily="34" charset="0"/>
                <a:cs typeface="Times New Roman" pitchFamily="18" charset="0"/>
              </a:rPr>
              <a:t>werden</a:t>
            </a:r>
            <a:r>
              <a:rPr lang="de-DE" sz="1700" dirty="0">
                <a:solidFill>
                  <a:srgbClr val="005FA0"/>
                </a:solidFill>
                <a:latin typeface="Verdana" pitchFamily="34" charset="0"/>
                <a:cs typeface="Times New Roman" pitchFamily="18" charset="0"/>
              </a:rPr>
              <a:t>. </a:t>
            </a:r>
            <a:r>
              <a:rPr lang="de-DE" sz="1700" dirty="0" smtClean="0">
                <a:solidFill>
                  <a:srgbClr val="005FA0"/>
                </a:solidFill>
                <a:latin typeface="Verdana" pitchFamily="34" charset="0"/>
                <a:cs typeface="Times New Roman" pitchFamily="18" charset="0"/>
              </a:rPr>
              <a:t>Sonst ist sie nicht </a:t>
            </a:r>
            <a:br>
              <a:rPr lang="de-DE" sz="1700" dirty="0" smtClean="0">
                <a:solidFill>
                  <a:srgbClr val="005FA0"/>
                </a:solidFill>
                <a:latin typeface="Verdana" pitchFamily="34" charset="0"/>
                <a:cs typeface="Times New Roman" pitchFamily="18" charset="0"/>
              </a:rPr>
            </a:br>
            <a:r>
              <a:rPr lang="de-DE" sz="1700" dirty="0" smtClean="0">
                <a:solidFill>
                  <a:srgbClr val="005FA0"/>
                </a:solidFill>
                <a:latin typeface="Verdana" pitchFamily="34" charset="0"/>
                <a:cs typeface="Times New Roman" pitchFamily="18" charset="0"/>
              </a:rPr>
              <a:t>wertbildend </a:t>
            </a:r>
            <a:r>
              <a:rPr lang="de-DE" sz="1700" dirty="0">
                <a:solidFill>
                  <a:srgbClr val="005FA0"/>
                </a:solidFill>
                <a:latin typeface="Verdana" pitchFamily="34" charset="0"/>
                <a:cs typeface="Times New Roman" pitchFamily="18" charset="0"/>
              </a:rPr>
              <a:t>und </a:t>
            </a:r>
            <a:r>
              <a:rPr lang="de-DE" sz="1700" dirty="0" smtClean="0">
                <a:solidFill>
                  <a:srgbClr val="005FA0"/>
                </a:solidFill>
                <a:latin typeface="Verdana" pitchFamily="34" charset="0"/>
                <a:cs typeface="Times New Roman" pitchFamily="18" charset="0"/>
              </a:rPr>
              <a:t>damit (</a:t>
            </a:r>
            <a:r>
              <a:rPr lang="de-DE" sz="1700" dirty="0">
                <a:solidFill>
                  <a:srgbClr val="005FA0"/>
                </a:solidFill>
                <a:latin typeface="Verdana" pitchFamily="34" charset="0"/>
                <a:cs typeface="Times New Roman" pitchFamily="18" charset="0"/>
              </a:rPr>
              <a:t>im </a:t>
            </a:r>
            <a:r>
              <a:rPr lang="de-DE" sz="1700" dirty="0" smtClean="0">
                <a:solidFill>
                  <a:srgbClr val="005FA0"/>
                </a:solidFill>
                <a:latin typeface="Verdana" pitchFamily="34" charset="0"/>
                <a:cs typeface="Times New Roman" pitchFamily="18" charset="0"/>
              </a:rPr>
              <a:t>kapitalistischen </a:t>
            </a:r>
            <a:r>
              <a:rPr lang="de-DE" sz="1700" dirty="0">
                <a:solidFill>
                  <a:srgbClr val="005FA0"/>
                </a:solidFill>
                <a:latin typeface="Verdana" pitchFamily="34" charset="0"/>
                <a:cs typeface="Times New Roman" pitchFamily="18" charset="0"/>
              </a:rPr>
              <a:t>Sinne) nutzlos.</a:t>
            </a:r>
            <a:endParaRPr lang="de-DE" sz="1700" dirty="0">
              <a:solidFill>
                <a:srgbClr val="005FA0"/>
              </a:solidFill>
              <a:latin typeface="Verdana" pitchFamily="34" charset="0"/>
            </a:endParaRPr>
          </a:p>
        </p:txBody>
      </p:sp>
      <p:grpSp>
        <p:nvGrpSpPr>
          <p:cNvPr id="5" name="Gruppierung 4"/>
          <p:cNvGrpSpPr/>
          <p:nvPr/>
        </p:nvGrpSpPr>
        <p:grpSpPr>
          <a:xfrm>
            <a:off x="3475733" y="1633941"/>
            <a:ext cx="5974656" cy="2184599"/>
            <a:chOff x="3475733" y="1727067"/>
            <a:chExt cx="5974656" cy="2184599"/>
          </a:xfrm>
        </p:grpSpPr>
        <p:pic>
          <p:nvPicPr>
            <p:cNvPr id="9" name="Bild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733" y="1727067"/>
              <a:ext cx="1089912" cy="931930"/>
            </a:xfrm>
            <a:prstGeom prst="rect">
              <a:avLst/>
            </a:prstGeom>
          </p:spPr>
        </p:pic>
        <p:sp>
          <p:nvSpPr>
            <p:cNvPr id="10" name="Ovale Legende 9"/>
            <p:cNvSpPr/>
            <p:nvPr/>
          </p:nvSpPr>
          <p:spPr>
            <a:xfrm>
              <a:off x="4755967" y="2050259"/>
              <a:ext cx="4694422" cy="1861407"/>
            </a:xfrm>
            <a:prstGeom prst="wedgeEllipseCallout">
              <a:avLst>
                <a:gd name="adj1" fmla="val -49150"/>
                <a:gd name="adj2" fmla="val -32979"/>
              </a:avLst>
            </a:prstGeom>
            <a:solidFill>
              <a:schemeClr val="bg1"/>
            </a:solidFill>
            <a:ln w="19050" cmpd="sng">
              <a:solidFill>
                <a:srgbClr val="E7844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0208" tIns="50104" rIns="100208" bIns="50104" rtlCol="0" anchor="ctr"/>
            <a:lstStyle/>
            <a:p>
              <a:pPr algn="ctr">
                <a:lnSpc>
                  <a:spcPts val="2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endParaRPr lang="de-DE" sz="1400" dirty="0">
                <a:solidFill>
                  <a:srgbClr val="780224"/>
                </a:solidFill>
                <a:latin typeface="Verdana"/>
              </a:endParaRPr>
            </a:p>
          </p:txBody>
        </p:sp>
        <p:sp>
          <p:nvSpPr>
            <p:cNvPr id="11" name="Rechteck 10"/>
            <p:cNvSpPr/>
            <p:nvPr/>
          </p:nvSpPr>
          <p:spPr>
            <a:xfrm>
              <a:off x="4921244" y="2423553"/>
              <a:ext cx="4344985" cy="121571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 defTabSz="831850">
                <a:lnSpc>
                  <a:spcPts val="2400"/>
                </a:lnSpc>
              </a:pPr>
              <a:r>
                <a:rPr lang="de-DE" sz="2100" dirty="0" smtClean="0">
                  <a:solidFill>
                    <a:srgbClr val="005FA0"/>
                  </a:solidFill>
                  <a:latin typeface="Verdana" pitchFamily="34" charset="0"/>
                  <a:cs typeface="Times New Roman" pitchFamily="18" charset="0"/>
                </a:rPr>
                <a:t>… der </a:t>
              </a:r>
              <a:r>
                <a:rPr lang="de-DE" sz="2100" dirty="0" smtClean="0">
                  <a:solidFill>
                    <a:srgbClr val="E78444"/>
                  </a:solidFill>
                  <a:latin typeface="Verdana" pitchFamily="34" charset="0"/>
                  <a:cs typeface="Times New Roman" pitchFamily="18" charset="0"/>
                </a:rPr>
                <a:t>Springpunkt </a:t>
              </a:r>
              <a:r>
                <a:rPr lang="de-DE" sz="2100" dirty="0" smtClean="0">
                  <a:solidFill>
                    <a:srgbClr val="005FA0"/>
                  </a:solidFill>
                  <a:latin typeface="Verdana" pitchFamily="34" charset="0"/>
                  <a:cs typeface="Times New Roman" pitchFamily="18" charset="0"/>
                </a:rPr>
                <a:t>[…], um </a:t>
              </a:r>
              <a:br>
                <a:rPr lang="de-DE" sz="2100" dirty="0" smtClean="0">
                  <a:solidFill>
                    <a:srgbClr val="005FA0"/>
                  </a:solidFill>
                  <a:latin typeface="Verdana" pitchFamily="34" charset="0"/>
                  <a:cs typeface="Times New Roman" pitchFamily="18" charset="0"/>
                </a:rPr>
              </a:br>
              <a:r>
                <a:rPr lang="de-DE" sz="2100" dirty="0" smtClean="0">
                  <a:solidFill>
                    <a:srgbClr val="005FA0"/>
                  </a:solidFill>
                  <a:latin typeface="Verdana" pitchFamily="34" charset="0"/>
                  <a:cs typeface="Times New Roman" pitchFamily="18" charset="0"/>
                </a:rPr>
                <a:t>den sich </a:t>
              </a:r>
              <a:r>
                <a:rPr lang="de-DE" sz="2100" dirty="0">
                  <a:solidFill>
                    <a:srgbClr val="005FA0"/>
                  </a:solidFill>
                  <a:latin typeface="Verdana" pitchFamily="34" charset="0"/>
                  <a:cs typeface="Times New Roman" pitchFamily="18" charset="0"/>
                </a:rPr>
                <a:t>das </a:t>
              </a:r>
              <a:r>
                <a:rPr lang="de-DE" sz="2100" dirty="0" smtClean="0">
                  <a:solidFill>
                    <a:srgbClr val="005FA0"/>
                  </a:solidFill>
                  <a:latin typeface="Verdana" pitchFamily="34" charset="0"/>
                  <a:cs typeface="Times New Roman" pitchFamily="18" charset="0"/>
                </a:rPr>
                <a:t>Verständnis der politischen </a:t>
              </a:r>
              <a:r>
                <a:rPr lang="de-DE" sz="2100" dirty="0">
                  <a:solidFill>
                    <a:srgbClr val="005FA0"/>
                  </a:solidFill>
                  <a:latin typeface="Verdana" pitchFamily="34" charset="0"/>
                  <a:cs typeface="Times New Roman" pitchFamily="18" charset="0"/>
                </a:rPr>
                <a:t>Ökonomie </a:t>
              </a:r>
              <a:r>
                <a:rPr lang="de-DE" sz="2100" dirty="0" smtClean="0">
                  <a:solidFill>
                    <a:srgbClr val="005FA0"/>
                  </a:solidFill>
                  <a:latin typeface="Verdana" pitchFamily="34" charset="0"/>
                  <a:cs typeface="Times New Roman" pitchFamily="18" charset="0"/>
                </a:rPr>
                <a:t>dreht …</a:t>
              </a:r>
              <a:r>
                <a:rPr lang="de-DE" sz="2100" dirty="0" smtClean="0">
                  <a:solidFill>
                    <a:srgbClr val="005FA0"/>
                  </a:solidFill>
                  <a:latin typeface="Verdana" pitchFamily="34" charset="0"/>
                  <a:ea typeface="SimSun"/>
                  <a:cs typeface="SimSun"/>
                </a:rPr>
                <a:t> </a:t>
              </a:r>
            </a:p>
            <a:p>
              <a:pPr algn="ctr" defTabSz="831850">
                <a:lnSpc>
                  <a:spcPts val="2400"/>
                </a:lnSpc>
              </a:pPr>
              <a:r>
                <a:rPr lang="de-DE" sz="1400" dirty="0" smtClean="0">
                  <a:solidFill>
                    <a:srgbClr val="005FA0"/>
                  </a:solidFill>
                  <a:latin typeface="Verdana" pitchFamily="34" charset="0"/>
                  <a:ea typeface="SimSun"/>
                  <a:cs typeface="SimSun"/>
                </a:rPr>
                <a:t>(</a:t>
              </a:r>
              <a:r>
                <a:rPr lang="de-DE" sz="1400" dirty="0">
                  <a:solidFill>
                    <a:srgbClr val="005FA0"/>
                  </a:solidFill>
                  <a:latin typeface="Verdana" pitchFamily="34" charset="0"/>
                  <a:ea typeface="SimSun"/>
                  <a:cs typeface="SimSun"/>
                </a:rPr>
                <a:t>MEW 23: 56)</a:t>
              </a:r>
              <a:endParaRPr lang="it-IT" sz="1400" dirty="0">
                <a:solidFill>
                  <a:srgbClr val="005FA0"/>
                </a:solidFill>
                <a:latin typeface="Verdana" pitchFamily="34" charset="0"/>
                <a:ea typeface="SimSun"/>
                <a:cs typeface="SimSun"/>
              </a:endParaRPr>
            </a:p>
          </p:txBody>
        </p:sp>
      </p:grpSp>
      <p:grpSp>
        <p:nvGrpSpPr>
          <p:cNvPr id="17" name="Gruppierung 16"/>
          <p:cNvGrpSpPr/>
          <p:nvPr/>
        </p:nvGrpSpPr>
        <p:grpSpPr>
          <a:xfrm>
            <a:off x="4834467" y="4420138"/>
            <a:ext cx="745067" cy="1794795"/>
            <a:chOff x="4335118" y="4439794"/>
            <a:chExt cx="745067" cy="1794795"/>
          </a:xfrm>
        </p:grpSpPr>
        <p:cxnSp>
          <p:nvCxnSpPr>
            <p:cNvPr id="12" name="Gerade Verbindung mit Pfeil 11"/>
            <p:cNvCxnSpPr/>
            <p:nvPr/>
          </p:nvCxnSpPr>
          <p:spPr>
            <a:xfrm>
              <a:off x="4335118" y="4439794"/>
              <a:ext cx="745067" cy="642146"/>
            </a:xfrm>
            <a:prstGeom prst="straightConnector1">
              <a:avLst/>
            </a:prstGeom>
            <a:ln w="57150" cmpd="sng">
              <a:solidFill>
                <a:srgbClr val="005FA0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mit Pfeil 18"/>
            <p:cNvCxnSpPr/>
            <p:nvPr/>
          </p:nvCxnSpPr>
          <p:spPr>
            <a:xfrm flipV="1">
              <a:off x="4335118" y="5589193"/>
              <a:ext cx="745067" cy="645396"/>
            </a:xfrm>
            <a:prstGeom prst="straightConnector1">
              <a:avLst/>
            </a:prstGeom>
            <a:ln w="57150" cmpd="sng">
              <a:solidFill>
                <a:srgbClr val="005FA0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hteck 12"/>
          <p:cNvSpPr/>
          <p:nvPr/>
        </p:nvSpPr>
        <p:spPr>
          <a:xfrm rot="16200000">
            <a:off x="-142318" y="3762153"/>
            <a:ext cx="1819968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455613">
              <a:lnSpc>
                <a:spcPts val="1700"/>
              </a:lnSpc>
            </a:pPr>
            <a:r>
              <a:rPr lang="de-DE" sz="1400" dirty="0">
                <a:solidFill>
                  <a:srgbClr val="E78444"/>
                </a:solidFill>
                <a:latin typeface="Verdana" charset="0"/>
                <a:cs typeface="Arial" charset="0"/>
              </a:rPr>
              <a:t>in </a:t>
            </a:r>
            <a:r>
              <a:rPr lang="de-DE" sz="1400" dirty="0" smtClean="0">
                <a:solidFill>
                  <a:srgbClr val="E78444"/>
                </a:solidFill>
                <a:latin typeface="Verdana" charset="0"/>
                <a:cs typeface="Arial" charset="0"/>
              </a:rPr>
              <a:t>jeder Gesellschaft notwendig </a:t>
            </a:r>
            <a:br>
              <a:rPr lang="de-DE" sz="1400" dirty="0" smtClean="0">
                <a:solidFill>
                  <a:srgbClr val="E78444"/>
                </a:solidFill>
                <a:latin typeface="Verdana" charset="0"/>
                <a:cs typeface="Arial" charset="0"/>
              </a:rPr>
            </a:br>
            <a:r>
              <a:rPr lang="de-DE" sz="1400" dirty="0" smtClean="0">
                <a:solidFill>
                  <a:srgbClr val="E78444"/>
                </a:solidFill>
                <a:latin typeface="Verdana" charset="0"/>
                <a:cs typeface="Arial" charset="0"/>
              </a:rPr>
              <a:t>(</a:t>
            </a:r>
            <a:r>
              <a:rPr lang="de-DE" sz="1400" dirty="0">
                <a:solidFill>
                  <a:srgbClr val="E78444"/>
                </a:solidFill>
                <a:latin typeface="Verdana" charset="0"/>
                <a:cs typeface="Arial" charset="0"/>
              </a:rPr>
              <a:t>Inhalt)</a:t>
            </a:r>
          </a:p>
        </p:txBody>
      </p:sp>
      <p:sp>
        <p:nvSpPr>
          <p:cNvPr id="18" name="Rechteck 17"/>
          <p:cNvSpPr/>
          <p:nvPr/>
        </p:nvSpPr>
        <p:spPr>
          <a:xfrm rot="16200000">
            <a:off x="137239" y="5539260"/>
            <a:ext cx="1260856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455613">
              <a:lnSpc>
                <a:spcPts val="1700"/>
              </a:lnSpc>
            </a:pPr>
            <a:r>
              <a:rPr lang="de-DE" sz="1400" dirty="0" smtClean="0">
                <a:solidFill>
                  <a:srgbClr val="E78444"/>
                </a:solidFill>
                <a:latin typeface="Verdana" charset="0"/>
                <a:cs typeface="Arial" charset="0"/>
              </a:rPr>
              <a:t>Kapitalismus-spezifisch </a:t>
            </a:r>
            <a:r>
              <a:rPr lang="de-DE" sz="1400" dirty="0">
                <a:solidFill>
                  <a:srgbClr val="E78444"/>
                </a:solidFill>
                <a:latin typeface="Verdana" charset="0"/>
                <a:cs typeface="Arial" charset="0"/>
              </a:rPr>
              <a:t>(</a:t>
            </a:r>
            <a:r>
              <a:rPr lang="de-DE" sz="1400" dirty="0" smtClean="0">
                <a:solidFill>
                  <a:srgbClr val="E78444"/>
                </a:solidFill>
                <a:latin typeface="Verdana" charset="0"/>
                <a:cs typeface="Arial" charset="0"/>
              </a:rPr>
              <a:t>Form)</a:t>
            </a:r>
            <a:endParaRPr lang="de-DE" sz="1400" dirty="0">
              <a:solidFill>
                <a:srgbClr val="E78444"/>
              </a:solidFill>
              <a:latin typeface="Verdana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117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3" grpId="0"/>
      <p:bldP spid="13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/>
          <p:cNvSpPr/>
          <p:nvPr/>
        </p:nvSpPr>
        <p:spPr>
          <a:xfrm>
            <a:off x="450851" y="4595189"/>
            <a:ext cx="8999538" cy="18463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4" name="Gruppierung 3"/>
          <p:cNvGrpSpPr/>
          <p:nvPr/>
        </p:nvGrpSpPr>
        <p:grpSpPr>
          <a:xfrm>
            <a:off x="689505" y="1434025"/>
            <a:ext cx="8302094" cy="2740855"/>
            <a:chOff x="689505" y="1374763"/>
            <a:chExt cx="8302094" cy="2740855"/>
          </a:xfrm>
        </p:grpSpPr>
        <p:pic>
          <p:nvPicPr>
            <p:cNvPr id="3" name="Bild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505" y="2976511"/>
              <a:ext cx="1332210" cy="1139107"/>
            </a:xfrm>
            <a:prstGeom prst="rect">
              <a:avLst/>
            </a:prstGeom>
          </p:spPr>
        </p:pic>
        <p:grpSp>
          <p:nvGrpSpPr>
            <p:cNvPr id="6" name="Gruppierung 5"/>
            <p:cNvGrpSpPr/>
            <p:nvPr/>
          </p:nvGrpSpPr>
          <p:grpSpPr>
            <a:xfrm>
              <a:off x="2226731" y="1374763"/>
              <a:ext cx="6764868" cy="2580422"/>
              <a:chOff x="2226731" y="1516514"/>
              <a:chExt cx="6764868" cy="2599067"/>
            </a:xfrm>
          </p:grpSpPr>
          <p:sp>
            <p:nvSpPr>
              <p:cNvPr id="5" name="Ovale Legende 4"/>
              <p:cNvSpPr/>
              <p:nvPr/>
            </p:nvSpPr>
            <p:spPr>
              <a:xfrm>
                <a:off x="2226732" y="1516514"/>
                <a:ext cx="6764867" cy="2599067"/>
              </a:xfrm>
              <a:prstGeom prst="wedgeEllipseCallout">
                <a:avLst>
                  <a:gd name="adj1" fmla="val -47572"/>
                  <a:gd name="adj2" fmla="val 45167"/>
                </a:avLst>
              </a:prstGeom>
              <a:solidFill>
                <a:schemeClr val="bg1"/>
              </a:solidFill>
              <a:ln w="19050" cmpd="sng">
                <a:solidFill>
                  <a:srgbClr val="E78444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00208" tIns="50104" rIns="100208" bIns="50104" rtlCol="0" anchor="ctr"/>
              <a:lstStyle/>
              <a:p>
                <a:pPr algn="ctr">
                  <a:lnSpc>
                    <a:spcPts val="2000"/>
                  </a:lnSpc>
                  <a:buClrTx/>
                  <a:buFontTx/>
                  <a:buNone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endParaRPr lang="de-DE" sz="1400" dirty="0">
                  <a:solidFill>
                    <a:srgbClr val="780224"/>
                  </a:solidFill>
                  <a:latin typeface="Verdana"/>
                </a:endParaRPr>
              </a:p>
            </p:txBody>
          </p:sp>
          <p:sp>
            <p:nvSpPr>
              <p:cNvPr id="7" name="Rechteck 6"/>
              <p:cNvSpPr/>
              <p:nvPr/>
            </p:nvSpPr>
            <p:spPr>
              <a:xfrm>
                <a:off x="2226731" y="1793224"/>
                <a:ext cx="6764867" cy="2066239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 defTabSz="831850">
                  <a:lnSpc>
                    <a:spcPts val="2300"/>
                  </a:lnSpc>
                </a:pPr>
                <a:r>
                  <a:rPr lang="de-DE" sz="2000" dirty="0">
                    <a:solidFill>
                      <a:srgbClr val="005FA0"/>
                    </a:solidFill>
                    <a:latin typeface="Verdana" charset="0"/>
                    <a:ea typeface="SimSun" charset="0"/>
                    <a:cs typeface="SimSun" charset="0"/>
                  </a:rPr>
                  <a:t>Gebrauchswerte bilden </a:t>
                </a:r>
                <a:r>
                  <a:rPr lang="de-DE" sz="2000" dirty="0" smtClean="0">
                    <a:solidFill>
                      <a:srgbClr val="005FA0"/>
                    </a:solidFill>
                    <a:latin typeface="Verdana" charset="0"/>
                    <a:ea typeface="SimSun" charset="0"/>
                    <a:cs typeface="SimSun" charset="0"/>
                  </a:rPr>
                  <a:t/>
                </a:r>
                <a:br>
                  <a:rPr lang="de-DE" sz="2000" dirty="0" smtClean="0">
                    <a:solidFill>
                      <a:srgbClr val="005FA0"/>
                    </a:solidFill>
                    <a:latin typeface="Verdana" charset="0"/>
                    <a:ea typeface="SimSun" charset="0"/>
                    <a:cs typeface="SimSun" charset="0"/>
                  </a:rPr>
                </a:br>
                <a:r>
                  <a:rPr lang="de-DE" sz="2000" dirty="0" smtClean="0">
                    <a:solidFill>
                      <a:srgbClr val="005FA0"/>
                    </a:solidFill>
                    <a:latin typeface="Verdana" charset="0"/>
                    <a:ea typeface="SimSun" charset="0"/>
                    <a:cs typeface="SimSun" charset="0"/>
                  </a:rPr>
                  <a:t>den </a:t>
                </a:r>
                <a:r>
                  <a:rPr lang="de-DE" sz="2000" dirty="0">
                    <a:solidFill>
                      <a:srgbClr val="E78444"/>
                    </a:solidFill>
                    <a:latin typeface="Verdana" charset="0"/>
                    <a:ea typeface="SimSun" charset="0"/>
                    <a:cs typeface="SimSun" charset="0"/>
                  </a:rPr>
                  <a:t>stofflichen Inhalt </a:t>
                </a:r>
                <a:r>
                  <a:rPr lang="de-DE" sz="2000" dirty="0">
                    <a:solidFill>
                      <a:srgbClr val="005FA0"/>
                    </a:solidFill>
                    <a:latin typeface="Verdana" charset="0"/>
                    <a:ea typeface="SimSun" charset="0"/>
                    <a:cs typeface="SimSun" charset="0"/>
                  </a:rPr>
                  <a:t>des Reichtums, </a:t>
                </a:r>
                <a:r>
                  <a:rPr lang="de-DE" sz="2000" dirty="0" smtClean="0">
                    <a:solidFill>
                      <a:srgbClr val="005FA0"/>
                    </a:solidFill>
                    <a:latin typeface="Verdana" charset="0"/>
                    <a:ea typeface="SimSun" charset="0"/>
                    <a:cs typeface="SimSun" charset="0"/>
                  </a:rPr>
                  <a:t/>
                </a:r>
                <a:br>
                  <a:rPr lang="de-DE" sz="2000" dirty="0" smtClean="0">
                    <a:solidFill>
                      <a:srgbClr val="005FA0"/>
                    </a:solidFill>
                    <a:latin typeface="Verdana" charset="0"/>
                    <a:ea typeface="SimSun" charset="0"/>
                    <a:cs typeface="SimSun" charset="0"/>
                  </a:rPr>
                </a:br>
                <a:r>
                  <a:rPr lang="de-DE" sz="2000" dirty="0" smtClean="0">
                    <a:solidFill>
                      <a:srgbClr val="005FA0"/>
                    </a:solidFill>
                    <a:latin typeface="Verdana" charset="0"/>
                    <a:ea typeface="SimSun" charset="0"/>
                    <a:cs typeface="SimSun" charset="0"/>
                  </a:rPr>
                  <a:t>welches </a:t>
                </a:r>
                <a:r>
                  <a:rPr lang="de-DE" sz="2000" dirty="0">
                    <a:solidFill>
                      <a:srgbClr val="005FA0"/>
                    </a:solidFill>
                    <a:latin typeface="Verdana" charset="0"/>
                    <a:ea typeface="SimSun" charset="0"/>
                    <a:cs typeface="SimSun" charset="0"/>
                  </a:rPr>
                  <a:t>immer seine </a:t>
                </a:r>
                <a:r>
                  <a:rPr lang="de-DE" sz="2000" dirty="0">
                    <a:solidFill>
                      <a:srgbClr val="E78444"/>
                    </a:solidFill>
                    <a:latin typeface="Verdana" charset="0"/>
                    <a:ea typeface="SimSun" charset="0"/>
                    <a:cs typeface="SimSun" charset="0"/>
                  </a:rPr>
                  <a:t>gesellschaftliche </a:t>
                </a:r>
                <a:r>
                  <a:rPr lang="de-DE" sz="2000" dirty="0" smtClean="0">
                    <a:solidFill>
                      <a:srgbClr val="E78444"/>
                    </a:solidFill>
                    <a:latin typeface="Verdana" charset="0"/>
                    <a:ea typeface="SimSun" charset="0"/>
                    <a:cs typeface="SimSun" charset="0"/>
                  </a:rPr>
                  <a:t>Form</a:t>
                </a:r>
                <a:r>
                  <a:rPr lang="de-DE" sz="2000" dirty="0" smtClean="0">
                    <a:solidFill>
                      <a:srgbClr val="005FA0"/>
                    </a:solidFill>
                    <a:latin typeface="Verdana" charset="0"/>
                    <a:ea typeface="SimSun" charset="0"/>
                    <a:cs typeface="SimSun" charset="0"/>
                  </a:rPr>
                  <a:t> </a:t>
                </a:r>
                <a:r>
                  <a:rPr lang="de-DE" sz="2000" dirty="0">
                    <a:solidFill>
                      <a:srgbClr val="005FA0"/>
                    </a:solidFill>
                    <a:latin typeface="Verdana" charset="0"/>
                    <a:ea typeface="SimSun" charset="0"/>
                    <a:cs typeface="SimSun" charset="0"/>
                  </a:rPr>
                  <a:t>sei.</a:t>
                </a:r>
                <a:r>
                  <a:rPr lang="de-DE" sz="2000" dirty="0">
                    <a:solidFill>
                      <a:srgbClr val="720323"/>
                    </a:solidFill>
                    <a:latin typeface="Verdana" charset="0"/>
                    <a:ea typeface="SimSun" charset="0"/>
                    <a:cs typeface="SimSun" charset="0"/>
                  </a:rPr>
                  <a:t> </a:t>
                </a:r>
                <a:r>
                  <a:rPr lang="de-DE" sz="2000" dirty="0" smtClean="0">
                    <a:solidFill>
                      <a:srgbClr val="720323"/>
                    </a:solidFill>
                    <a:latin typeface="Verdana" charset="0"/>
                    <a:ea typeface="SimSun" charset="0"/>
                    <a:cs typeface="SimSun" charset="0"/>
                  </a:rPr>
                  <a:t/>
                </a:r>
                <a:br>
                  <a:rPr lang="de-DE" sz="2000" dirty="0" smtClean="0">
                    <a:solidFill>
                      <a:srgbClr val="720323"/>
                    </a:solidFill>
                    <a:latin typeface="Verdana" charset="0"/>
                    <a:ea typeface="SimSun" charset="0"/>
                    <a:cs typeface="SimSun" charset="0"/>
                  </a:rPr>
                </a:br>
                <a:r>
                  <a:rPr lang="de-DE" sz="2000" dirty="0" smtClean="0">
                    <a:solidFill>
                      <a:srgbClr val="005FA0"/>
                    </a:solidFill>
                    <a:latin typeface="Verdana" charset="0"/>
                    <a:ea typeface="SimSun" charset="0"/>
                    <a:cs typeface="SimSun" charset="0"/>
                  </a:rPr>
                  <a:t>In </a:t>
                </a:r>
                <a:r>
                  <a:rPr lang="de-DE" sz="2000" dirty="0">
                    <a:solidFill>
                      <a:srgbClr val="005FA0"/>
                    </a:solidFill>
                    <a:latin typeface="Verdana" charset="0"/>
                    <a:ea typeface="SimSun" charset="0"/>
                    <a:cs typeface="SimSun" charset="0"/>
                  </a:rPr>
                  <a:t>der von uns zu </a:t>
                </a:r>
                <a:r>
                  <a:rPr lang="de-DE" sz="2000" dirty="0" smtClean="0">
                    <a:solidFill>
                      <a:srgbClr val="005FA0"/>
                    </a:solidFill>
                    <a:latin typeface="Verdana" charset="0"/>
                    <a:ea typeface="SimSun" charset="0"/>
                    <a:cs typeface="SimSun" charset="0"/>
                  </a:rPr>
                  <a:t>betrachtenden Gesell-</a:t>
                </a:r>
                <a:br>
                  <a:rPr lang="de-DE" sz="2000" dirty="0" smtClean="0">
                    <a:solidFill>
                      <a:srgbClr val="005FA0"/>
                    </a:solidFill>
                    <a:latin typeface="Verdana" charset="0"/>
                    <a:ea typeface="SimSun" charset="0"/>
                    <a:cs typeface="SimSun" charset="0"/>
                  </a:rPr>
                </a:br>
                <a:r>
                  <a:rPr lang="de-DE" sz="2000" dirty="0" err="1" smtClean="0">
                    <a:solidFill>
                      <a:srgbClr val="005FA0"/>
                    </a:solidFill>
                    <a:latin typeface="Verdana" charset="0"/>
                    <a:ea typeface="SimSun" charset="0"/>
                    <a:cs typeface="SimSun" charset="0"/>
                  </a:rPr>
                  <a:t>schaftsform</a:t>
                </a:r>
                <a:r>
                  <a:rPr lang="de-DE" sz="2000" dirty="0" smtClean="0">
                    <a:solidFill>
                      <a:srgbClr val="005FA0"/>
                    </a:solidFill>
                    <a:latin typeface="Verdana" charset="0"/>
                    <a:ea typeface="SimSun" charset="0"/>
                    <a:cs typeface="SimSun" charset="0"/>
                  </a:rPr>
                  <a:t> </a:t>
                </a:r>
                <a:r>
                  <a:rPr lang="de-DE" sz="2000" dirty="0">
                    <a:solidFill>
                      <a:srgbClr val="005FA0"/>
                    </a:solidFill>
                    <a:latin typeface="Verdana" charset="0"/>
                    <a:ea typeface="SimSun" charset="0"/>
                    <a:cs typeface="SimSun" charset="0"/>
                  </a:rPr>
                  <a:t>bilden sie zugleich </a:t>
                </a:r>
                <a:r>
                  <a:rPr lang="de-DE" sz="2000" dirty="0" smtClean="0">
                    <a:solidFill>
                      <a:srgbClr val="005FA0"/>
                    </a:solidFill>
                    <a:latin typeface="Verdana" charset="0"/>
                    <a:ea typeface="SimSun" charset="0"/>
                    <a:cs typeface="SimSun" charset="0"/>
                  </a:rPr>
                  <a:t>die </a:t>
                </a:r>
                <a:br>
                  <a:rPr lang="de-DE" sz="2000" dirty="0" smtClean="0">
                    <a:solidFill>
                      <a:srgbClr val="005FA0"/>
                    </a:solidFill>
                    <a:latin typeface="Verdana" charset="0"/>
                    <a:ea typeface="SimSun" charset="0"/>
                    <a:cs typeface="SimSun" charset="0"/>
                  </a:rPr>
                </a:br>
                <a:r>
                  <a:rPr lang="de-DE" sz="2000" dirty="0" smtClean="0">
                    <a:solidFill>
                      <a:srgbClr val="E78444"/>
                    </a:solidFill>
                    <a:latin typeface="Verdana" charset="0"/>
                    <a:ea typeface="SimSun" charset="0"/>
                    <a:cs typeface="SimSun" charset="0"/>
                  </a:rPr>
                  <a:t>stofflichen </a:t>
                </a:r>
                <a:r>
                  <a:rPr lang="de-DE" sz="2000" dirty="0">
                    <a:solidFill>
                      <a:srgbClr val="E78444"/>
                    </a:solidFill>
                    <a:latin typeface="Verdana" charset="0"/>
                    <a:ea typeface="SimSun" charset="0"/>
                    <a:cs typeface="SimSun" charset="0"/>
                  </a:rPr>
                  <a:t>Träger</a:t>
                </a:r>
                <a:r>
                  <a:rPr lang="de-DE" sz="2000" dirty="0">
                    <a:solidFill>
                      <a:srgbClr val="005FA0"/>
                    </a:solidFill>
                    <a:latin typeface="Verdana" charset="0"/>
                    <a:ea typeface="SimSun" charset="0"/>
                    <a:cs typeface="SimSun" charset="0"/>
                  </a:rPr>
                  <a:t> des – Tauschwerts. </a:t>
                </a:r>
              </a:p>
              <a:p>
                <a:pPr algn="ctr" defTabSz="831850">
                  <a:lnSpc>
                    <a:spcPts val="2300"/>
                  </a:lnSpc>
                </a:pPr>
                <a:r>
                  <a:rPr lang="de-DE" sz="1400" dirty="0">
                    <a:solidFill>
                      <a:srgbClr val="005FA0"/>
                    </a:solidFill>
                    <a:latin typeface="Verdana" charset="0"/>
                    <a:ea typeface="SimSun" charset="0"/>
                    <a:cs typeface="SimSun" charset="0"/>
                  </a:rPr>
                  <a:t>(MEW 23: 50)</a:t>
                </a:r>
                <a:endParaRPr lang="it-IT" sz="1400" dirty="0">
                  <a:solidFill>
                    <a:srgbClr val="005FA0"/>
                  </a:solidFill>
                  <a:latin typeface="Verdana" charset="0"/>
                  <a:ea typeface="SimSun" charset="0"/>
                  <a:cs typeface="SimSun" charset="0"/>
                </a:endParaRPr>
              </a:p>
            </p:txBody>
          </p:sp>
        </p:grpSp>
      </p:grpSp>
      <p:sp>
        <p:nvSpPr>
          <p:cNvPr id="2" name="Rechteck 1"/>
          <p:cNvSpPr/>
          <p:nvPr/>
        </p:nvSpPr>
        <p:spPr>
          <a:xfrm>
            <a:off x="630850" y="4774477"/>
            <a:ext cx="1994429" cy="5232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2000"/>
              </a:lnSpc>
            </a:pP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>Stofflicher </a:t>
            </a:r>
            <a:r>
              <a:rPr lang="de-DE" sz="1700" dirty="0">
                <a:solidFill>
                  <a:srgbClr val="005FA0"/>
                </a:solidFill>
                <a:latin typeface="Verdana"/>
              </a:rPr>
              <a:t>Inhalt:</a:t>
            </a:r>
          </a:p>
          <a:p>
            <a:pPr>
              <a:lnSpc>
                <a:spcPts val="2000"/>
              </a:lnSpc>
            </a:pPr>
            <a:r>
              <a:rPr lang="de-DE" sz="1700" dirty="0">
                <a:solidFill>
                  <a:srgbClr val="E78444"/>
                </a:solidFill>
                <a:latin typeface="Verdana"/>
              </a:rPr>
              <a:t>Sack Weizen</a:t>
            </a:r>
          </a:p>
        </p:txBody>
      </p:sp>
      <p:sp>
        <p:nvSpPr>
          <p:cNvPr id="9" name="Rechteck 8"/>
          <p:cNvSpPr/>
          <p:nvPr/>
        </p:nvSpPr>
        <p:spPr>
          <a:xfrm>
            <a:off x="630850" y="5484947"/>
            <a:ext cx="2443161" cy="7848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2000"/>
              </a:lnSpc>
            </a:pP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>Gesellschaftliche Form im Feudalismus</a:t>
            </a:r>
            <a:r>
              <a:rPr lang="de-DE" sz="1700" dirty="0">
                <a:solidFill>
                  <a:srgbClr val="005FA0"/>
                </a:solidFill>
                <a:latin typeface="Verdana"/>
              </a:rPr>
              <a:t>: </a:t>
            </a: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/>
            </a:r>
            <a:br>
              <a:rPr lang="de-DE" sz="1700" dirty="0" smtClean="0">
                <a:solidFill>
                  <a:srgbClr val="005FA0"/>
                </a:solidFill>
                <a:latin typeface="Verdana"/>
              </a:rPr>
            </a:br>
            <a:r>
              <a:rPr lang="de-DE" sz="1700" dirty="0" smtClean="0">
                <a:solidFill>
                  <a:srgbClr val="E78444"/>
                </a:solidFill>
                <a:latin typeface="Verdana"/>
              </a:rPr>
              <a:t>Abgabe/Zehnt</a:t>
            </a:r>
            <a:endParaRPr lang="de-DE" sz="1700" dirty="0">
              <a:solidFill>
                <a:srgbClr val="E78444"/>
              </a:solidFill>
              <a:latin typeface="Verdana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6898133" y="4774477"/>
            <a:ext cx="2372255" cy="5232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>
              <a:lnSpc>
                <a:spcPts val="2000"/>
              </a:lnSpc>
            </a:pPr>
            <a:r>
              <a:rPr lang="de-DE" sz="1700" dirty="0">
                <a:solidFill>
                  <a:srgbClr val="005FA0"/>
                </a:solidFill>
                <a:latin typeface="Verdana"/>
              </a:rPr>
              <a:t>S</a:t>
            </a: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>tofflicher </a:t>
            </a:r>
            <a:r>
              <a:rPr lang="de-DE" sz="1700" dirty="0">
                <a:solidFill>
                  <a:srgbClr val="005FA0"/>
                </a:solidFill>
                <a:latin typeface="Verdana"/>
              </a:rPr>
              <a:t>Inhalt:</a:t>
            </a:r>
          </a:p>
          <a:p>
            <a:pPr algn="r">
              <a:lnSpc>
                <a:spcPts val="2000"/>
              </a:lnSpc>
            </a:pPr>
            <a:r>
              <a:rPr lang="de-DE" sz="1700" dirty="0">
                <a:solidFill>
                  <a:srgbClr val="E78444"/>
                </a:solidFill>
                <a:latin typeface="Verdana"/>
              </a:rPr>
              <a:t>Sack Weizen</a:t>
            </a:r>
          </a:p>
        </p:txBody>
      </p:sp>
      <p:sp>
        <p:nvSpPr>
          <p:cNvPr id="11" name="Rechteck 10"/>
          <p:cNvSpPr/>
          <p:nvPr/>
        </p:nvSpPr>
        <p:spPr>
          <a:xfrm>
            <a:off x="6771134" y="5484947"/>
            <a:ext cx="2499254" cy="7848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>
              <a:lnSpc>
                <a:spcPts val="2000"/>
              </a:lnSpc>
            </a:pPr>
            <a:r>
              <a:rPr lang="de-DE" sz="1700" dirty="0">
                <a:solidFill>
                  <a:srgbClr val="005FA0"/>
                </a:solidFill>
                <a:latin typeface="Verdana"/>
              </a:rPr>
              <a:t>G</a:t>
            </a: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>esellschaftliche Form </a:t>
            </a:r>
            <a:r>
              <a:rPr lang="de-DE" sz="1700" dirty="0">
                <a:solidFill>
                  <a:srgbClr val="005FA0"/>
                </a:solidFill>
                <a:latin typeface="Verdana"/>
              </a:rPr>
              <a:t>im </a:t>
            </a: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>Kapitalismus: </a:t>
            </a:r>
            <a:br>
              <a:rPr lang="de-DE" sz="1700" dirty="0" smtClean="0">
                <a:solidFill>
                  <a:srgbClr val="005FA0"/>
                </a:solidFill>
                <a:latin typeface="Verdana"/>
              </a:rPr>
            </a:br>
            <a:r>
              <a:rPr lang="de-DE" sz="1700" dirty="0" smtClean="0">
                <a:solidFill>
                  <a:srgbClr val="E78444"/>
                </a:solidFill>
                <a:latin typeface="Verdana"/>
              </a:rPr>
              <a:t>Ware</a:t>
            </a:r>
            <a:endParaRPr lang="de-DE" sz="1700" dirty="0">
              <a:solidFill>
                <a:srgbClr val="E78444"/>
              </a:solidFill>
              <a:latin typeface="Verdana"/>
            </a:endParaRPr>
          </a:p>
        </p:txBody>
      </p:sp>
      <p:pic>
        <p:nvPicPr>
          <p:cNvPr id="13" name="Bild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034" y="4807194"/>
            <a:ext cx="1208984" cy="1397887"/>
          </a:xfrm>
          <a:prstGeom prst="rect">
            <a:avLst/>
          </a:prstGeom>
        </p:spPr>
      </p:pic>
      <p:pic>
        <p:nvPicPr>
          <p:cNvPr id="14" name="Bild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734" y="4807194"/>
            <a:ext cx="1208984" cy="1397887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452438" y="460209"/>
            <a:ext cx="8997950" cy="8502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300"/>
              </a:lnSpc>
            </a:pPr>
            <a:r>
              <a:rPr lang="de-DE" sz="2900" b="1" dirty="0" smtClean="0">
                <a:solidFill>
                  <a:srgbClr val="005FA0"/>
                </a:solidFill>
                <a:latin typeface="Verdana"/>
                <a:cs typeface="Verdana"/>
              </a:rPr>
              <a:t>Unterschied: stofflicher Inhalt und gesellschaftliche Form</a:t>
            </a:r>
            <a:endParaRPr lang="de-DE" sz="2900" dirty="0">
              <a:solidFill>
                <a:srgbClr val="005FA0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74803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452438" y="460375"/>
            <a:ext cx="8997950" cy="427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300"/>
              </a:lnSpc>
            </a:pPr>
            <a:r>
              <a:rPr lang="de-DE" sz="2900" b="1" dirty="0" smtClean="0">
                <a:solidFill>
                  <a:srgbClr val="005FA0"/>
                </a:solidFill>
                <a:latin typeface="Verdana"/>
                <a:cs typeface="Verdana"/>
              </a:rPr>
              <a:t>Wertgröße und Produktivkraft</a:t>
            </a:r>
            <a:endParaRPr lang="de-DE" sz="2900" dirty="0">
              <a:solidFill>
                <a:srgbClr val="005FA0"/>
              </a:solidFill>
              <a:latin typeface="Verdana"/>
              <a:cs typeface="Verdana"/>
            </a:endParaRPr>
          </a:p>
        </p:txBody>
      </p:sp>
      <p:sp>
        <p:nvSpPr>
          <p:cNvPr id="7" name="Textfeld 6"/>
          <p:cNvSpPr txBox="1">
            <a:spLocks noChangeArrowheads="1"/>
          </p:cNvSpPr>
          <p:nvPr/>
        </p:nvSpPr>
        <p:spPr bwMode="auto">
          <a:xfrm>
            <a:off x="452438" y="1667762"/>
            <a:ext cx="898789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eaLnBrk="0" hangingPunct="0"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eaLnBrk="0" hangingPunct="0"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eaLnBrk="0" hangingPunct="0"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lnSpc>
                <a:spcPts val="2000"/>
              </a:lnSpc>
            </a:pPr>
            <a:r>
              <a:rPr lang="de-DE" sz="1700" dirty="0">
                <a:solidFill>
                  <a:srgbClr val="E78444"/>
                </a:solidFill>
                <a:latin typeface="Verdana"/>
                <a:cs typeface="Arial" charset="0"/>
              </a:rPr>
              <a:t>Wertgröße: </a:t>
            </a:r>
            <a:r>
              <a:rPr lang="de-DE" sz="1700" dirty="0">
                <a:solidFill>
                  <a:srgbClr val="005FA0"/>
                </a:solidFill>
                <a:latin typeface="Verdana"/>
                <a:cs typeface="Arial" charset="0"/>
              </a:rPr>
              <a:t>Menge wertbildender abstrakter Arbeit</a:t>
            </a:r>
          </a:p>
        </p:txBody>
      </p:sp>
      <p:sp>
        <p:nvSpPr>
          <p:cNvPr id="10" name="Textfeld 9"/>
          <p:cNvSpPr txBox="1">
            <a:spLocks noChangeArrowheads="1"/>
          </p:cNvSpPr>
          <p:nvPr/>
        </p:nvSpPr>
        <p:spPr bwMode="auto">
          <a:xfrm>
            <a:off x="452438" y="2109372"/>
            <a:ext cx="898789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eaLnBrk="0" hangingPunct="0"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eaLnBrk="0" hangingPunct="0"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eaLnBrk="0" hangingPunct="0"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lnSpc>
                <a:spcPts val="2000"/>
              </a:lnSpc>
            </a:pPr>
            <a:r>
              <a:rPr lang="de-DE" sz="1700" dirty="0">
                <a:solidFill>
                  <a:srgbClr val="005FA0"/>
                </a:solidFill>
                <a:latin typeface="Verdana"/>
                <a:cs typeface="Arial" charset="0"/>
              </a:rPr>
              <a:t>Wertbildend ist jedoch nicht die individuell verausgabte Arbeitszeit, </a:t>
            </a:r>
            <a:r>
              <a:rPr lang="de-DE" sz="1700" dirty="0" smtClean="0">
                <a:solidFill>
                  <a:srgbClr val="005FA0"/>
                </a:solidFill>
                <a:latin typeface="Verdana"/>
                <a:cs typeface="Arial" charset="0"/>
              </a:rPr>
              <a:t/>
            </a:r>
            <a:br>
              <a:rPr lang="de-DE" sz="1700" dirty="0" smtClean="0">
                <a:solidFill>
                  <a:srgbClr val="005FA0"/>
                </a:solidFill>
                <a:latin typeface="Verdana"/>
                <a:cs typeface="Arial" charset="0"/>
              </a:rPr>
            </a:br>
            <a:r>
              <a:rPr lang="de-DE" sz="1700" dirty="0" smtClean="0">
                <a:solidFill>
                  <a:srgbClr val="005FA0"/>
                </a:solidFill>
                <a:latin typeface="Verdana"/>
                <a:cs typeface="Arial" charset="0"/>
              </a:rPr>
              <a:t>sondern </a:t>
            </a:r>
            <a:r>
              <a:rPr lang="de-DE" sz="1700" dirty="0">
                <a:solidFill>
                  <a:srgbClr val="005FA0"/>
                </a:solidFill>
                <a:latin typeface="Verdana"/>
                <a:cs typeface="Arial" charset="0"/>
              </a:rPr>
              <a:t>nur die </a:t>
            </a:r>
            <a:r>
              <a:rPr lang="de-DE" sz="1700" dirty="0">
                <a:solidFill>
                  <a:srgbClr val="E78444"/>
                </a:solidFill>
                <a:latin typeface="Verdana"/>
                <a:cs typeface="Arial" charset="0"/>
              </a:rPr>
              <a:t>gesellschaftlich notwendige Arbeitszeit</a:t>
            </a:r>
            <a:r>
              <a:rPr lang="de-DE" sz="1700" dirty="0">
                <a:solidFill>
                  <a:srgbClr val="005FA0"/>
                </a:solidFill>
                <a:latin typeface="Verdana"/>
                <a:cs typeface="Arial" charset="0"/>
              </a:rPr>
              <a:t>. </a:t>
            </a:r>
            <a:r>
              <a:rPr lang="de-DE" sz="1700" dirty="0" smtClean="0">
                <a:solidFill>
                  <a:srgbClr val="005FA0"/>
                </a:solidFill>
                <a:latin typeface="Verdana"/>
                <a:cs typeface="Arial" charset="0"/>
              </a:rPr>
              <a:t/>
            </a:r>
            <a:br>
              <a:rPr lang="de-DE" sz="1700" dirty="0" smtClean="0">
                <a:solidFill>
                  <a:srgbClr val="005FA0"/>
                </a:solidFill>
                <a:latin typeface="Verdana"/>
                <a:cs typeface="Arial" charset="0"/>
              </a:rPr>
            </a:br>
            <a:r>
              <a:rPr lang="de-DE" sz="1700" dirty="0" smtClean="0">
                <a:solidFill>
                  <a:srgbClr val="005FA0"/>
                </a:solidFill>
                <a:latin typeface="Verdana"/>
                <a:cs typeface="Arial" charset="0"/>
              </a:rPr>
              <a:t>Sie </a:t>
            </a:r>
            <a:r>
              <a:rPr lang="de-DE" sz="1700" dirty="0">
                <a:solidFill>
                  <a:srgbClr val="005FA0"/>
                </a:solidFill>
                <a:latin typeface="Verdana"/>
                <a:cs typeface="Arial" charset="0"/>
              </a:rPr>
              <a:t>ist wesentlich abhängig von </a:t>
            </a:r>
            <a:r>
              <a:rPr lang="de-DE" sz="1700" dirty="0" smtClean="0">
                <a:solidFill>
                  <a:srgbClr val="005FA0"/>
                </a:solidFill>
                <a:latin typeface="Verdana"/>
                <a:cs typeface="Arial" charset="0"/>
              </a:rPr>
              <a:t>der …</a:t>
            </a:r>
            <a:endParaRPr lang="de-DE" sz="1700" dirty="0">
              <a:solidFill>
                <a:srgbClr val="005FA0"/>
              </a:solidFill>
              <a:latin typeface="Verdana"/>
              <a:cs typeface="Arial" charset="0"/>
            </a:endParaRPr>
          </a:p>
        </p:txBody>
      </p:sp>
      <p:sp>
        <p:nvSpPr>
          <p:cNvPr id="13" name="Textfeld 12"/>
          <p:cNvSpPr txBox="1">
            <a:spLocks noChangeArrowheads="1"/>
          </p:cNvSpPr>
          <p:nvPr/>
        </p:nvSpPr>
        <p:spPr bwMode="auto">
          <a:xfrm>
            <a:off x="452438" y="3074202"/>
            <a:ext cx="898789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eaLnBrk="0" hangingPunct="0"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eaLnBrk="0" hangingPunct="0"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eaLnBrk="0" hangingPunct="0"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>… </a:t>
            </a:r>
            <a:r>
              <a:rPr lang="de-DE" sz="1700" dirty="0" smtClean="0">
                <a:solidFill>
                  <a:srgbClr val="E78444"/>
                </a:solidFill>
                <a:latin typeface="Verdana"/>
              </a:rPr>
              <a:t>Produktivkraft</a:t>
            </a:r>
            <a:r>
              <a:rPr lang="de-DE" sz="1700" dirty="0">
                <a:solidFill>
                  <a:srgbClr val="E78444"/>
                </a:solidFill>
                <a:latin typeface="Verdana"/>
              </a:rPr>
              <a:t>:</a:t>
            </a:r>
            <a:r>
              <a:rPr lang="de-DE" sz="1700" dirty="0">
                <a:solidFill>
                  <a:srgbClr val="005FA0"/>
                </a:solidFill>
                <a:latin typeface="Verdana"/>
              </a:rPr>
              <a:t> Stand der Technik, </a:t>
            </a: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>mit </a:t>
            </a:r>
            <a:r>
              <a:rPr lang="de-DE" sz="1700" dirty="0">
                <a:solidFill>
                  <a:srgbClr val="005FA0"/>
                </a:solidFill>
                <a:latin typeface="Verdana"/>
              </a:rPr>
              <a:t>der in einem </a:t>
            </a: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>gegebenen </a:t>
            </a:r>
            <a:br>
              <a:rPr lang="de-DE" sz="1700" dirty="0" smtClean="0">
                <a:solidFill>
                  <a:srgbClr val="005FA0"/>
                </a:solidFill>
                <a:latin typeface="Verdana"/>
              </a:rPr>
            </a:b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>Zeitraum eine </a:t>
            </a:r>
            <a:r>
              <a:rPr lang="de-DE" sz="1700" dirty="0">
                <a:solidFill>
                  <a:srgbClr val="005FA0"/>
                </a:solidFill>
                <a:latin typeface="Verdana"/>
              </a:rPr>
              <a:t>bestimmte Menge an </a:t>
            </a: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>Produkten </a:t>
            </a:r>
            <a:r>
              <a:rPr lang="de-DE" sz="1700" dirty="0">
                <a:solidFill>
                  <a:srgbClr val="005FA0"/>
                </a:solidFill>
                <a:latin typeface="Verdana"/>
              </a:rPr>
              <a:t>hergestellt </a:t>
            </a: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>wird.</a:t>
            </a:r>
            <a:endParaRPr lang="de-DE" sz="1700" dirty="0">
              <a:solidFill>
                <a:srgbClr val="005FA0"/>
              </a:solidFill>
              <a:latin typeface="Verdana"/>
            </a:endParaRPr>
          </a:p>
        </p:txBody>
      </p:sp>
      <p:grpSp>
        <p:nvGrpSpPr>
          <p:cNvPr id="14" name="Gruppierung 13"/>
          <p:cNvGrpSpPr/>
          <p:nvPr/>
        </p:nvGrpSpPr>
        <p:grpSpPr>
          <a:xfrm>
            <a:off x="8499164" y="1458657"/>
            <a:ext cx="941164" cy="2490811"/>
            <a:chOff x="8499164" y="1458657"/>
            <a:chExt cx="941164" cy="2490811"/>
          </a:xfrm>
        </p:grpSpPr>
        <p:pic>
          <p:nvPicPr>
            <p:cNvPr id="18" name="Bild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164" y="1458657"/>
              <a:ext cx="941164" cy="702463"/>
            </a:xfrm>
            <a:prstGeom prst="rect">
              <a:avLst/>
            </a:prstGeom>
          </p:spPr>
        </p:pic>
        <p:pic>
          <p:nvPicPr>
            <p:cNvPr id="19" name="Bild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164" y="2282175"/>
              <a:ext cx="941164" cy="702463"/>
            </a:xfrm>
            <a:prstGeom prst="rect">
              <a:avLst/>
            </a:prstGeom>
          </p:spPr>
        </p:pic>
        <p:pic>
          <p:nvPicPr>
            <p:cNvPr id="20" name="Bild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164" y="3247005"/>
              <a:ext cx="941164" cy="702463"/>
            </a:xfrm>
            <a:prstGeom prst="rect">
              <a:avLst/>
            </a:prstGeom>
          </p:spPr>
        </p:pic>
      </p:grpSp>
      <p:grpSp>
        <p:nvGrpSpPr>
          <p:cNvPr id="23" name="Gruppierung 22"/>
          <p:cNvGrpSpPr/>
          <p:nvPr/>
        </p:nvGrpSpPr>
        <p:grpSpPr>
          <a:xfrm>
            <a:off x="689505" y="3978090"/>
            <a:ext cx="8302094" cy="2466131"/>
            <a:chOff x="689505" y="1649487"/>
            <a:chExt cx="8302094" cy="2466131"/>
          </a:xfrm>
        </p:grpSpPr>
        <p:pic>
          <p:nvPicPr>
            <p:cNvPr id="24" name="Bild 2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505" y="2976511"/>
              <a:ext cx="1332210" cy="1139107"/>
            </a:xfrm>
            <a:prstGeom prst="rect">
              <a:avLst/>
            </a:prstGeom>
          </p:spPr>
        </p:pic>
        <p:grpSp>
          <p:nvGrpSpPr>
            <p:cNvPr id="25" name="Gruppierung 24"/>
            <p:cNvGrpSpPr/>
            <p:nvPr/>
          </p:nvGrpSpPr>
          <p:grpSpPr>
            <a:xfrm>
              <a:off x="2226732" y="1649487"/>
              <a:ext cx="6764867" cy="2305697"/>
              <a:chOff x="2226732" y="1793223"/>
              <a:chExt cx="6764867" cy="2322357"/>
            </a:xfrm>
          </p:grpSpPr>
          <p:sp>
            <p:nvSpPr>
              <p:cNvPr id="26" name="Ovale Legende 25"/>
              <p:cNvSpPr/>
              <p:nvPr/>
            </p:nvSpPr>
            <p:spPr>
              <a:xfrm>
                <a:off x="2226732" y="1793223"/>
                <a:ext cx="6764867" cy="2322357"/>
              </a:xfrm>
              <a:prstGeom prst="wedgeEllipseCallout">
                <a:avLst>
                  <a:gd name="adj1" fmla="val -47572"/>
                  <a:gd name="adj2" fmla="val 45167"/>
                </a:avLst>
              </a:prstGeom>
              <a:solidFill>
                <a:schemeClr val="bg1"/>
              </a:solidFill>
              <a:ln w="19050" cmpd="sng">
                <a:solidFill>
                  <a:srgbClr val="E78444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00208" tIns="50104" rIns="100208" bIns="50104" rtlCol="0" anchor="ctr"/>
              <a:lstStyle/>
              <a:p>
                <a:pPr algn="ctr">
                  <a:lnSpc>
                    <a:spcPts val="2000"/>
                  </a:lnSpc>
                  <a:buClrTx/>
                  <a:buFontTx/>
                  <a:buNone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endParaRPr lang="de-DE" sz="1400" dirty="0">
                  <a:solidFill>
                    <a:srgbClr val="780224"/>
                  </a:solidFill>
                  <a:latin typeface="Verdana"/>
                </a:endParaRPr>
              </a:p>
            </p:txBody>
          </p:sp>
          <p:sp>
            <p:nvSpPr>
              <p:cNvPr id="27" name="Rechteck 26"/>
              <p:cNvSpPr/>
              <p:nvPr/>
            </p:nvSpPr>
            <p:spPr>
              <a:xfrm>
                <a:off x="2226732" y="2091676"/>
                <a:ext cx="6764867" cy="1769155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 defTabSz="831850">
                  <a:lnSpc>
                    <a:spcPts val="2300"/>
                  </a:lnSpc>
                </a:pPr>
                <a:r>
                  <a:rPr lang="de-DE" sz="2000" dirty="0">
                    <a:solidFill>
                      <a:srgbClr val="005FA0"/>
                    </a:solidFill>
                    <a:latin typeface="Verdana" charset="0"/>
                    <a:ea typeface="SimSun" charset="0"/>
                    <a:cs typeface="SimSun" charset="0"/>
                  </a:rPr>
                  <a:t>Je größer die </a:t>
                </a:r>
                <a:r>
                  <a:rPr lang="de-DE" sz="2000" dirty="0" smtClean="0">
                    <a:solidFill>
                      <a:srgbClr val="E78444"/>
                    </a:solidFill>
                    <a:latin typeface="Verdana" charset="0"/>
                    <a:ea typeface="SimSun" charset="0"/>
                    <a:cs typeface="SimSun" charset="0"/>
                  </a:rPr>
                  <a:t>Produktivkraft </a:t>
                </a:r>
                <a:br>
                  <a:rPr lang="de-DE" sz="2000" dirty="0" smtClean="0">
                    <a:solidFill>
                      <a:srgbClr val="E78444"/>
                    </a:solidFill>
                    <a:latin typeface="Verdana" charset="0"/>
                    <a:ea typeface="SimSun" charset="0"/>
                    <a:cs typeface="SimSun" charset="0"/>
                  </a:rPr>
                </a:br>
                <a:r>
                  <a:rPr lang="de-DE" sz="2000" dirty="0" smtClean="0">
                    <a:solidFill>
                      <a:srgbClr val="005FA0"/>
                    </a:solidFill>
                    <a:latin typeface="Verdana" charset="0"/>
                    <a:ea typeface="SimSun" charset="0"/>
                    <a:cs typeface="SimSun" charset="0"/>
                  </a:rPr>
                  <a:t>der </a:t>
                </a:r>
                <a:r>
                  <a:rPr lang="de-DE" sz="2000" dirty="0">
                    <a:solidFill>
                      <a:srgbClr val="005FA0"/>
                    </a:solidFill>
                    <a:latin typeface="Verdana" charset="0"/>
                    <a:ea typeface="SimSun" charset="0"/>
                    <a:cs typeface="SimSun" charset="0"/>
                  </a:rPr>
                  <a:t>Arbeit, desto kleiner </a:t>
                </a:r>
                <a:r>
                  <a:rPr lang="de-DE" sz="2000" dirty="0" smtClean="0">
                    <a:solidFill>
                      <a:srgbClr val="005FA0"/>
                    </a:solidFill>
                    <a:latin typeface="Verdana" charset="0"/>
                    <a:ea typeface="SimSun" charset="0"/>
                    <a:cs typeface="SimSun" charset="0"/>
                  </a:rPr>
                  <a:t>die </a:t>
                </a:r>
                <a:r>
                  <a:rPr lang="de-DE" sz="2000" dirty="0">
                    <a:solidFill>
                      <a:srgbClr val="005FA0"/>
                    </a:solidFill>
                    <a:latin typeface="Verdana" charset="0"/>
                    <a:ea typeface="SimSun" charset="0"/>
                    <a:cs typeface="SimSun" charset="0"/>
                  </a:rPr>
                  <a:t>zur </a:t>
                </a:r>
                <a:r>
                  <a:rPr lang="de-DE" sz="2000" dirty="0" smtClean="0">
                    <a:solidFill>
                      <a:srgbClr val="005FA0"/>
                    </a:solidFill>
                    <a:latin typeface="Verdana" charset="0"/>
                    <a:ea typeface="SimSun" charset="0"/>
                    <a:cs typeface="SimSun" charset="0"/>
                  </a:rPr>
                  <a:t/>
                </a:r>
                <a:br>
                  <a:rPr lang="de-DE" sz="2000" dirty="0" smtClean="0">
                    <a:solidFill>
                      <a:srgbClr val="005FA0"/>
                    </a:solidFill>
                    <a:latin typeface="Verdana" charset="0"/>
                    <a:ea typeface="SimSun" charset="0"/>
                    <a:cs typeface="SimSun" charset="0"/>
                  </a:rPr>
                </a:br>
                <a:r>
                  <a:rPr lang="de-DE" sz="2000" dirty="0" smtClean="0">
                    <a:solidFill>
                      <a:srgbClr val="005FA0"/>
                    </a:solidFill>
                    <a:latin typeface="Verdana" charset="0"/>
                    <a:ea typeface="SimSun" charset="0"/>
                    <a:cs typeface="SimSun" charset="0"/>
                  </a:rPr>
                  <a:t>Herstellung </a:t>
                </a:r>
                <a:r>
                  <a:rPr lang="de-DE" sz="2000" dirty="0">
                    <a:solidFill>
                      <a:srgbClr val="005FA0"/>
                    </a:solidFill>
                    <a:latin typeface="Verdana" charset="0"/>
                    <a:ea typeface="SimSun" charset="0"/>
                    <a:cs typeface="SimSun" charset="0"/>
                  </a:rPr>
                  <a:t>eines Artikels erheischte Arbeitszeit, </a:t>
                </a:r>
                <a:r>
                  <a:rPr lang="de-DE" sz="2000" dirty="0" smtClean="0">
                    <a:solidFill>
                      <a:srgbClr val="005FA0"/>
                    </a:solidFill>
                    <a:latin typeface="Verdana" charset="0"/>
                    <a:ea typeface="SimSun" charset="0"/>
                    <a:cs typeface="SimSun" charset="0"/>
                  </a:rPr>
                  <a:t/>
                </a:r>
                <a:br>
                  <a:rPr lang="de-DE" sz="2000" dirty="0" smtClean="0">
                    <a:solidFill>
                      <a:srgbClr val="005FA0"/>
                    </a:solidFill>
                    <a:latin typeface="Verdana" charset="0"/>
                    <a:ea typeface="SimSun" charset="0"/>
                    <a:cs typeface="SimSun" charset="0"/>
                  </a:rPr>
                </a:br>
                <a:r>
                  <a:rPr lang="de-DE" sz="2000" dirty="0" smtClean="0">
                    <a:solidFill>
                      <a:srgbClr val="005FA0"/>
                    </a:solidFill>
                    <a:latin typeface="Verdana" charset="0"/>
                    <a:ea typeface="SimSun" charset="0"/>
                    <a:cs typeface="SimSun" charset="0"/>
                  </a:rPr>
                  <a:t>desto </a:t>
                </a:r>
                <a:r>
                  <a:rPr lang="de-DE" sz="2000" dirty="0">
                    <a:solidFill>
                      <a:srgbClr val="005FA0"/>
                    </a:solidFill>
                    <a:latin typeface="Verdana" charset="0"/>
                    <a:ea typeface="SimSun" charset="0"/>
                    <a:cs typeface="SimSun" charset="0"/>
                  </a:rPr>
                  <a:t>kleiner die in ihm kristallisierte </a:t>
                </a:r>
                <a:r>
                  <a:rPr lang="de-DE" sz="2000" dirty="0" smtClean="0">
                    <a:solidFill>
                      <a:srgbClr val="005FA0"/>
                    </a:solidFill>
                    <a:latin typeface="Verdana" charset="0"/>
                    <a:ea typeface="SimSun" charset="0"/>
                    <a:cs typeface="SimSun" charset="0"/>
                  </a:rPr>
                  <a:t/>
                </a:r>
                <a:br>
                  <a:rPr lang="de-DE" sz="2000" dirty="0" smtClean="0">
                    <a:solidFill>
                      <a:srgbClr val="005FA0"/>
                    </a:solidFill>
                    <a:latin typeface="Verdana" charset="0"/>
                    <a:ea typeface="SimSun" charset="0"/>
                    <a:cs typeface="SimSun" charset="0"/>
                  </a:rPr>
                </a:br>
                <a:r>
                  <a:rPr lang="de-DE" sz="2000" dirty="0" smtClean="0">
                    <a:solidFill>
                      <a:srgbClr val="005FA0"/>
                    </a:solidFill>
                    <a:latin typeface="Verdana" charset="0"/>
                    <a:ea typeface="SimSun" charset="0"/>
                    <a:cs typeface="SimSun" charset="0"/>
                  </a:rPr>
                  <a:t>Arbeitsmasse</a:t>
                </a:r>
                <a:r>
                  <a:rPr lang="de-DE" sz="2000" dirty="0">
                    <a:solidFill>
                      <a:srgbClr val="005FA0"/>
                    </a:solidFill>
                    <a:latin typeface="Verdana" charset="0"/>
                    <a:ea typeface="SimSun" charset="0"/>
                    <a:cs typeface="SimSun" charset="0"/>
                  </a:rPr>
                  <a:t>, desto kleiner sein </a:t>
                </a:r>
                <a:r>
                  <a:rPr lang="de-DE" sz="2000" dirty="0">
                    <a:solidFill>
                      <a:srgbClr val="E78444"/>
                    </a:solidFill>
                    <a:latin typeface="Verdana" charset="0"/>
                    <a:ea typeface="SimSun" charset="0"/>
                    <a:cs typeface="SimSun" charset="0"/>
                  </a:rPr>
                  <a:t>Wert</a:t>
                </a:r>
                <a:r>
                  <a:rPr lang="de-DE" sz="2000" dirty="0">
                    <a:solidFill>
                      <a:srgbClr val="005FA0"/>
                    </a:solidFill>
                    <a:latin typeface="Verdana" charset="0"/>
                    <a:ea typeface="SimSun" charset="0"/>
                    <a:cs typeface="SimSun" charset="0"/>
                  </a:rPr>
                  <a:t>.</a:t>
                </a:r>
                <a:r>
                  <a:rPr lang="de-DE" sz="2000" dirty="0">
                    <a:solidFill>
                      <a:srgbClr val="720323"/>
                    </a:solidFill>
                    <a:latin typeface="Verdana" charset="0"/>
                    <a:ea typeface="SimSun" charset="0"/>
                    <a:cs typeface="SimSun" charset="0"/>
                  </a:rPr>
                  <a:t> </a:t>
                </a:r>
              </a:p>
              <a:p>
                <a:pPr algn="ctr" defTabSz="831850">
                  <a:lnSpc>
                    <a:spcPts val="2300"/>
                  </a:lnSpc>
                </a:pPr>
                <a:r>
                  <a:rPr lang="de-DE" sz="1400" dirty="0" smtClean="0">
                    <a:solidFill>
                      <a:srgbClr val="005FA0"/>
                    </a:solidFill>
                    <a:latin typeface="Verdana" charset="0"/>
                    <a:ea typeface="SimSun" charset="0"/>
                    <a:cs typeface="SimSun" charset="0"/>
                  </a:rPr>
                  <a:t>(</a:t>
                </a:r>
                <a:r>
                  <a:rPr lang="de-DE" sz="1400" dirty="0">
                    <a:solidFill>
                      <a:srgbClr val="005FA0"/>
                    </a:solidFill>
                    <a:latin typeface="Verdana" charset="0"/>
                    <a:ea typeface="SimSun" charset="0"/>
                    <a:cs typeface="SimSun" charset="0"/>
                  </a:rPr>
                  <a:t>MEW 23: </a:t>
                </a:r>
                <a:r>
                  <a:rPr lang="de-DE" sz="1400" dirty="0" smtClean="0">
                    <a:solidFill>
                      <a:srgbClr val="005FA0"/>
                    </a:solidFill>
                    <a:latin typeface="Verdana" charset="0"/>
                    <a:ea typeface="SimSun" charset="0"/>
                    <a:cs typeface="SimSun" charset="0"/>
                  </a:rPr>
                  <a:t>55)</a:t>
                </a:r>
                <a:endParaRPr lang="it-IT" sz="1400" dirty="0">
                  <a:solidFill>
                    <a:srgbClr val="005FA0"/>
                  </a:solidFill>
                  <a:latin typeface="Verdana" charset="0"/>
                  <a:ea typeface="SimSun" charset="0"/>
                  <a:cs typeface="SimSun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6677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3" grpId="0"/>
    </p:bld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1160</Words>
  <Application>Microsoft Macintosh PowerPoint</Application>
  <PresentationFormat>Benutzerdefiniert</PresentationFormat>
  <Paragraphs>202</Paragraphs>
  <Slides>21</Slides>
  <Notes>16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2" baseType="lpstr">
      <vt:lpstr>Office-Design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MS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Mäcki Bärli</dc:creator>
  <cp:lastModifiedBy>Juliane</cp:lastModifiedBy>
  <cp:revision>279</cp:revision>
  <dcterms:created xsi:type="dcterms:W3CDTF">2015-01-12T08:41:29Z</dcterms:created>
  <dcterms:modified xsi:type="dcterms:W3CDTF">2015-01-14T15:03:34Z</dcterms:modified>
</cp:coreProperties>
</file>